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7"/>
  </p:notesMasterIdLst>
  <p:sldIdLst>
    <p:sldId id="256" r:id="rId2"/>
    <p:sldId id="257" r:id="rId3"/>
    <p:sldId id="258" r:id="rId4"/>
    <p:sldId id="259" r:id="rId5"/>
    <p:sldId id="370" r:id="rId6"/>
    <p:sldId id="372" r:id="rId7"/>
    <p:sldId id="391" r:id="rId8"/>
    <p:sldId id="390" r:id="rId9"/>
    <p:sldId id="272" r:id="rId10"/>
    <p:sldId id="261" r:id="rId11"/>
    <p:sldId id="260" r:id="rId12"/>
    <p:sldId id="262" r:id="rId13"/>
    <p:sldId id="263" r:id="rId14"/>
    <p:sldId id="264" r:id="rId15"/>
    <p:sldId id="265" r:id="rId16"/>
    <p:sldId id="269" r:id="rId17"/>
    <p:sldId id="270" r:id="rId18"/>
    <p:sldId id="271" r:id="rId19"/>
    <p:sldId id="266" r:id="rId20"/>
    <p:sldId id="311" r:id="rId21"/>
    <p:sldId id="267" r:id="rId22"/>
    <p:sldId id="315" r:id="rId23"/>
    <p:sldId id="316" r:id="rId24"/>
    <p:sldId id="317" r:id="rId25"/>
    <p:sldId id="321" r:id="rId26"/>
    <p:sldId id="320" r:id="rId27"/>
    <p:sldId id="318" r:id="rId28"/>
    <p:sldId id="322" r:id="rId29"/>
    <p:sldId id="323" r:id="rId30"/>
    <p:sldId id="313" r:id="rId31"/>
    <p:sldId id="273" r:id="rId32"/>
    <p:sldId id="314" r:id="rId33"/>
    <p:sldId id="277" r:id="rId34"/>
    <p:sldId id="279" r:id="rId35"/>
    <p:sldId id="282" r:id="rId36"/>
    <p:sldId id="281" r:id="rId37"/>
    <p:sldId id="278" r:id="rId38"/>
    <p:sldId id="280" r:id="rId39"/>
    <p:sldId id="283" r:id="rId40"/>
    <p:sldId id="285" r:id="rId41"/>
    <p:sldId id="284" r:id="rId42"/>
    <p:sldId id="286" r:id="rId43"/>
    <p:sldId id="374" r:id="rId44"/>
    <p:sldId id="375" r:id="rId45"/>
    <p:sldId id="376" r:id="rId46"/>
    <p:sldId id="377" r:id="rId47"/>
    <p:sldId id="373" r:id="rId48"/>
    <p:sldId id="378" r:id="rId49"/>
    <p:sldId id="380" r:id="rId50"/>
    <p:sldId id="379" r:id="rId51"/>
    <p:sldId id="381" r:id="rId52"/>
    <p:sldId id="382" r:id="rId53"/>
    <p:sldId id="389" r:id="rId54"/>
    <p:sldId id="384" r:id="rId55"/>
    <p:sldId id="383" r:id="rId56"/>
    <p:sldId id="386" r:id="rId57"/>
    <p:sldId id="388" r:id="rId58"/>
    <p:sldId id="387" r:id="rId59"/>
    <p:sldId id="305" r:id="rId60"/>
    <p:sldId id="287" r:id="rId61"/>
    <p:sldId id="307" r:id="rId62"/>
    <p:sldId id="306" r:id="rId63"/>
    <p:sldId id="308" r:id="rId64"/>
    <p:sldId id="310" r:id="rId65"/>
    <p:sldId id="309" r:id="rId66"/>
    <p:sldId id="289" r:id="rId67"/>
    <p:sldId id="288" r:id="rId68"/>
    <p:sldId id="291" r:id="rId69"/>
    <p:sldId id="292" r:id="rId70"/>
    <p:sldId id="293" r:id="rId71"/>
    <p:sldId id="294" r:id="rId72"/>
    <p:sldId id="296" r:id="rId73"/>
    <p:sldId id="295" r:id="rId74"/>
    <p:sldId id="297" r:id="rId75"/>
    <p:sldId id="299" r:id="rId76"/>
    <p:sldId id="300" r:id="rId77"/>
    <p:sldId id="298" r:id="rId78"/>
    <p:sldId id="301" r:id="rId79"/>
    <p:sldId id="302" r:id="rId80"/>
    <p:sldId id="303" r:id="rId81"/>
    <p:sldId id="324" r:id="rId82"/>
    <p:sldId id="325" r:id="rId83"/>
    <p:sldId id="326" r:id="rId84"/>
    <p:sldId id="304" r:id="rId85"/>
    <p:sldId id="327" r:id="rId86"/>
    <p:sldId id="331" r:id="rId87"/>
    <p:sldId id="332" r:id="rId88"/>
    <p:sldId id="333" r:id="rId89"/>
    <p:sldId id="335" r:id="rId90"/>
    <p:sldId id="334" r:id="rId91"/>
    <p:sldId id="329" r:id="rId92"/>
    <p:sldId id="336" r:id="rId93"/>
    <p:sldId id="274" r:id="rId94"/>
    <p:sldId id="345" r:id="rId95"/>
    <p:sldId id="346" r:id="rId96"/>
    <p:sldId id="347" r:id="rId97"/>
    <p:sldId id="348" r:id="rId98"/>
    <p:sldId id="349" r:id="rId99"/>
    <p:sldId id="350" r:id="rId100"/>
    <p:sldId id="352" r:id="rId101"/>
    <p:sldId id="353" r:id="rId102"/>
    <p:sldId id="351" r:id="rId103"/>
    <p:sldId id="354" r:id="rId104"/>
    <p:sldId id="355" r:id="rId105"/>
    <p:sldId id="356" r:id="rId106"/>
    <p:sldId id="358" r:id="rId107"/>
    <p:sldId id="357" r:id="rId108"/>
    <p:sldId id="359" r:id="rId109"/>
    <p:sldId id="360" r:id="rId110"/>
    <p:sldId id="342" r:id="rId111"/>
    <p:sldId id="343" r:id="rId112"/>
    <p:sldId id="341" r:id="rId113"/>
    <p:sldId id="330" r:id="rId114"/>
    <p:sldId id="328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44" r:id="rId125"/>
    <p:sldId id="337" r:id="rId126"/>
  </p:sldIdLst>
  <p:sldSz cx="12192000" cy="6858000"/>
  <p:notesSz cx="6858000" cy="9144000"/>
  <p:custDataLst>
    <p:tags r:id="rId1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71"/>
    <a:srgbClr val="DF3D3D"/>
    <a:srgbClr val="5E5E5E"/>
    <a:srgbClr val="AB94D8"/>
    <a:srgbClr val="D4F17B"/>
    <a:srgbClr val="7F7F7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 varScale="1">
        <p:scale>
          <a:sx n="112" d="100"/>
          <a:sy n="112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gs" Target="tags/tag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7E556-9901-44BE-82C9-D6D8EB74D44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F948-1BFA-474C-946E-A2404A9FDA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60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F948-1BFA-474C-946E-A2404A9FDAD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70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51000">
                <a:srgbClr val="AB94D8"/>
              </a:gs>
              <a:gs pos="26000">
                <a:schemeClr val="tx2"/>
              </a:gs>
              <a:gs pos="86000">
                <a:srgbClr val="FF7171"/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77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62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597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45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533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915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657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735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55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40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29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07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39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03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60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12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9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28575" y="4021138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4" name="Freeform 18"/>
          <p:cNvSpPr/>
          <p:nvPr userDrawn="1"/>
        </p:nvSpPr>
        <p:spPr bwMode="auto">
          <a:xfrm>
            <a:off x="-9525" y="3549650"/>
            <a:ext cx="147638" cy="481013"/>
          </a:xfrm>
          <a:custGeom>
            <a:avLst/>
            <a:gdLst/>
            <a:ahLst/>
            <a:cxnLst/>
            <a:rect l="0" t="0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7" name="Rectangle 21"/>
          <p:cNvSpPr>
            <a:spLocks noChangeArrowheads="1"/>
          </p:cNvSpPr>
          <p:nvPr userDrawn="1"/>
        </p:nvSpPr>
        <p:spPr bwMode="auto">
          <a:xfrm>
            <a:off x="133350" y="4662488"/>
            <a:ext cx="23813" cy="218122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8" name="Freeform 22"/>
          <p:cNvSpPr/>
          <p:nvPr userDrawn="1"/>
        </p:nvSpPr>
        <p:spPr bwMode="auto">
          <a:xfrm>
            <a:off x="223837" y="5041900"/>
            <a:ext cx="369888" cy="1801813"/>
          </a:xfrm>
          <a:custGeom>
            <a:avLst/>
            <a:gdLst/>
            <a:ahLst/>
            <a:cxnLst/>
            <a:rect l="0" t="0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9" name="Freeform 23"/>
          <p:cNvSpPr>
            <a:spLocks noEditPoints="1"/>
          </p:cNvSpPr>
          <p:nvPr userDrawn="1"/>
        </p:nvSpPr>
        <p:spPr bwMode="auto">
          <a:xfrm>
            <a:off x="52387" y="4481513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0" name="Freeform 24"/>
          <p:cNvSpPr/>
          <p:nvPr userDrawn="1"/>
        </p:nvSpPr>
        <p:spPr bwMode="auto">
          <a:xfrm>
            <a:off x="-14288" y="5627688"/>
            <a:ext cx="85725" cy="1216025"/>
          </a:xfrm>
          <a:custGeom>
            <a:avLst/>
            <a:gdLst/>
            <a:ahLst/>
            <a:cxnLst/>
            <a:rect l="0" t="0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1" name="Freeform 25"/>
          <p:cNvSpPr>
            <a:spLocks noEditPoints="1"/>
          </p:cNvSpPr>
          <p:nvPr userDrawn="1"/>
        </p:nvSpPr>
        <p:spPr bwMode="auto">
          <a:xfrm>
            <a:off x="527050" y="4867275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2" name="Freeform 26"/>
          <p:cNvSpPr/>
          <p:nvPr userDrawn="1"/>
        </p:nvSpPr>
        <p:spPr bwMode="auto">
          <a:xfrm>
            <a:off x="309562" y="5422900"/>
            <a:ext cx="374650" cy="1425575"/>
          </a:xfrm>
          <a:custGeom>
            <a:avLst/>
            <a:gdLst/>
            <a:ahLst/>
            <a:cxnLst/>
            <a:rect l="0" t="0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3" name="Freeform 27"/>
          <p:cNvSpPr/>
          <p:nvPr userDrawn="1"/>
        </p:nvSpPr>
        <p:spPr bwMode="auto">
          <a:xfrm>
            <a:off x="569912" y="5945188"/>
            <a:ext cx="152400" cy="912813"/>
          </a:xfrm>
          <a:custGeom>
            <a:avLst/>
            <a:gdLst/>
            <a:ahLst/>
            <a:cxnLst/>
            <a:rect l="0" t="0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4" name="Freeform 28"/>
          <p:cNvSpPr>
            <a:spLocks noEditPoints="1"/>
          </p:cNvSpPr>
          <p:nvPr userDrawn="1"/>
        </p:nvSpPr>
        <p:spPr bwMode="auto">
          <a:xfrm>
            <a:off x="612775" y="5246688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5" name="Freeform 29"/>
          <p:cNvSpPr>
            <a:spLocks noEditPoints="1"/>
          </p:cNvSpPr>
          <p:nvPr userDrawn="1"/>
        </p:nvSpPr>
        <p:spPr bwMode="auto">
          <a:xfrm>
            <a:off x="612775" y="5764213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6" name="Freeform 30"/>
          <p:cNvSpPr/>
          <p:nvPr userDrawn="1"/>
        </p:nvSpPr>
        <p:spPr bwMode="auto">
          <a:xfrm>
            <a:off x="669925" y="6330950"/>
            <a:ext cx="417513" cy="517525"/>
          </a:xfrm>
          <a:custGeom>
            <a:avLst/>
            <a:gdLst/>
            <a:ahLst/>
            <a:cxnLst/>
            <a:rect l="0" t="0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7" name="Freeform 31"/>
          <p:cNvSpPr>
            <a:spLocks noEditPoints="1"/>
          </p:cNvSpPr>
          <p:nvPr userDrawn="1"/>
        </p:nvSpPr>
        <p:spPr bwMode="auto">
          <a:xfrm>
            <a:off x="1049337" y="6221413"/>
            <a:ext cx="157163" cy="147638"/>
          </a:xfrm>
          <a:custGeom>
            <a:avLst/>
            <a:gdLst/>
            <a:ahLst/>
            <a:cxnLst/>
            <a:rect l="0" t="0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" name="Freeform 32"/>
          <p:cNvSpPr/>
          <p:nvPr userDrawn="1"/>
        </p:nvSpPr>
        <p:spPr bwMode="auto">
          <a:xfrm>
            <a:off x="11483975" y="0"/>
            <a:ext cx="417513" cy="512763"/>
          </a:xfrm>
          <a:custGeom>
            <a:avLst/>
            <a:gdLst/>
            <a:ahLst/>
            <a:cxnLst/>
            <a:rect l="0" t="0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2" name="Freeform 33"/>
          <p:cNvSpPr>
            <a:spLocks noEditPoints="1"/>
          </p:cNvSpPr>
          <p:nvPr userDrawn="1"/>
        </p:nvSpPr>
        <p:spPr bwMode="auto">
          <a:xfrm>
            <a:off x="11364912" y="474663"/>
            <a:ext cx="157163" cy="152400"/>
          </a:xfrm>
          <a:custGeom>
            <a:avLst/>
            <a:gdLst/>
            <a:ahLst/>
            <a:cxnLst/>
            <a:rect l="0" t="0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3" name="Freeform 34"/>
          <p:cNvSpPr>
            <a:spLocks noEditPoints="1"/>
          </p:cNvSpPr>
          <p:nvPr userDrawn="1"/>
        </p:nvSpPr>
        <p:spPr bwMode="auto">
          <a:xfrm>
            <a:off x="11631612" y="1539875"/>
            <a:ext cx="188913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6" name="Freeform 37"/>
          <p:cNvSpPr/>
          <p:nvPr userDrawn="1"/>
        </p:nvSpPr>
        <p:spPr bwMode="auto">
          <a:xfrm>
            <a:off x="11710987" y="4763"/>
            <a:ext cx="304800" cy="1544638"/>
          </a:xfrm>
          <a:custGeom>
            <a:avLst/>
            <a:gdLst/>
            <a:ahLst/>
            <a:cxnLst/>
            <a:rect l="0" t="0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5E63A-FD65-4B10-BBF8-4169C1054D5D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20C78-2B73-420F-9A56-44E6B5A58313}" type="slidenum">
              <a:rPr lang="de-DE" smtClean="0"/>
              <a:t>‹Nr.›</a:t>
            </a:fld>
            <a:endParaRPr lang="de-DE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2487BAAB-D4FD-CFA3-61AE-B53B885D84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7" b="49492"/>
          <a:stretch/>
        </p:blipFill>
        <p:spPr>
          <a:xfrm>
            <a:off x="10093910" y="6280840"/>
            <a:ext cx="2018191" cy="452502"/>
          </a:xfrm>
          <a:prstGeom prst="roundRect">
            <a:avLst>
              <a:gd name="adj" fmla="val 165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9375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mont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rene-jokiel-a50821285/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09A49-C39B-CA3B-9DF3-C7A9160D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2824455"/>
            <a:ext cx="10192811" cy="1031289"/>
          </a:xfrm>
        </p:spPr>
        <p:txBody>
          <a:bodyPr>
            <a:noAutofit/>
          </a:bodyPr>
          <a:lstStyle/>
          <a:p>
            <a:r>
              <a:rPr lang="de-DE" sz="7200" dirty="0">
                <a:latin typeface="Calibri" panose="020F0502020204030204" pitchFamily="34" charset="0"/>
                <a:cs typeface="Calibri" panose="020F0502020204030204" pitchFamily="34" charset="0"/>
              </a:rPr>
              <a:t>Java Grundkurs 2024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79CB33-CA95-1CD3-0275-0E2242832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7" b="49492"/>
          <a:stretch/>
        </p:blipFill>
        <p:spPr>
          <a:xfrm>
            <a:off x="10093910" y="6280840"/>
            <a:ext cx="2018191" cy="452502"/>
          </a:xfrm>
          <a:prstGeom prst="roundRect">
            <a:avLst>
              <a:gd name="adj" fmla="val 165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452A205-729C-D31B-83B5-13541EC89294}"/>
              </a:ext>
            </a:extLst>
          </p:cNvPr>
          <p:cNvSpPr txBox="1"/>
          <p:nvPr/>
        </p:nvSpPr>
        <p:spPr>
          <a:xfrm>
            <a:off x="1795989" y="3671078"/>
            <a:ext cx="727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Erstellt von Rene Jokiel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07AA613-B33A-8C2B-BAD3-74008E70221E}"/>
              </a:ext>
            </a:extLst>
          </p:cNvPr>
          <p:cNvSpPr txBox="1"/>
          <p:nvPr/>
        </p:nvSpPr>
        <p:spPr>
          <a:xfrm>
            <a:off x="5296530" y="3809577"/>
            <a:ext cx="536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dirty="0"/>
              <a:t>Wir legen um </a:t>
            </a:r>
            <a:r>
              <a:rPr lang="de-DE" sz="2400" dirty="0">
                <a:solidFill>
                  <a:schemeClr val="tx2"/>
                </a:solidFill>
              </a:rPr>
              <a:t>15:05</a:t>
            </a:r>
            <a:r>
              <a:rPr lang="de-DE" sz="2400" dirty="0"/>
              <a:t> los</a:t>
            </a:r>
          </a:p>
        </p:txBody>
      </p:sp>
    </p:spTree>
    <p:extLst>
      <p:ext uri="{BB962C8B-B14F-4D97-AF65-F5344CB8AC3E}">
        <p14:creationId xmlns:p14="http://schemas.microsoft.com/office/powerpoint/2010/main" val="1706717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A0BDC1-05C4-6D4B-321D-E999E6B01AD7}"/>
              </a:ext>
            </a:extLst>
          </p:cNvPr>
          <p:cNvSpPr txBox="1"/>
          <p:nvPr/>
        </p:nvSpPr>
        <p:spPr>
          <a:xfrm>
            <a:off x="228600" y="1009650"/>
            <a:ext cx="5562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Öffnet </a:t>
            </a:r>
            <a:r>
              <a:rPr lang="de-DE" sz="2000" dirty="0" err="1"/>
              <a:t>IntelliJ</a:t>
            </a:r>
            <a:r>
              <a:rPr lang="de-DE" sz="2000" dirty="0"/>
              <a:t> (oder eine andere Java IDE)</a:t>
            </a:r>
          </a:p>
          <a:p>
            <a:r>
              <a:rPr lang="de-DE" sz="2000" dirty="0"/>
              <a:t>- Erstellt ein neues Projekt</a:t>
            </a:r>
          </a:p>
          <a:p>
            <a:r>
              <a:rPr lang="de-DE" sz="2000" dirty="0"/>
              <a:t>- Wählt Java als Sprache</a:t>
            </a:r>
          </a:p>
          <a:p>
            <a:r>
              <a:rPr lang="de-DE" sz="2000" dirty="0"/>
              <a:t>- Wählt eure neuste JDK aus</a:t>
            </a:r>
          </a:p>
          <a:p>
            <a:r>
              <a:rPr lang="de-DE" sz="2000" dirty="0"/>
              <a:t>- Setzt einen Haken bei „Add sample code“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E35C75-5B75-562A-9EFE-6B3E1044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75" y="1009650"/>
            <a:ext cx="5857876" cy="45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72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hund1.alter;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	hund1.bark();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hund2.bark();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6182BC-D5AB-F91C-F7C8-347B72F14C42}"/>
              </a:ext>
            </a:extLst>
          </p:cNvPr>
          <p:cNvSpPr txBox="1"/>
          <p:nvPr/>
        </p:nvSpPr>
        <p:spPr>
          <a:xfrm>
            <a:off x="7231310" y="1094065"/>
            <a:ext cx="436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Welchen Wert hat </a:t>
            </a:r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 hier?</a:t>
            </a:r>
          </a:p>
        </p:txBody>
      </p:sp>
    </p:spTree>
    <p:extLst>
      <p:ext uri="{BB962C8B-B14F-4D97-AF65-F5344CB8AC3E}">
        <p14:creationId xmlns:p14="http://schemas.microsoft.com/office/powerpoint/2010/main" val="11141632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hund1.alter;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	hund1.bark();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hund2.bark();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86ABC6-38F0-36D5-4449-5F232B1AABBC}"/>
              </a:ext>
            </a:extLst>
          </p:cNvPr>
          <p:cNvSpPr txBox="1"/>
          <p:nvPr/>
        </p:nvSpPr>
        <p:spPr>
          <a:xfrm>
            <a:off x="7231310" y="1080891"/>
            <a:ext cx="436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 = 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null</a:t>
            </a:r>
            <a:r>
              <a:rPr lang="de-DE" dirty="0"/>
              <a:t>. Praktisch heißt das, dass er keinen Wert hat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4635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hund1=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Hund(„Rufus“, 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hund2 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Captn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Eberhardt von oben“, 32);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String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[]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latin typeface="JetBrains Mono"/>
              </a:rPr>
              <a:t> i = </a:t>
            </a:r>
            <a:r>
              <a:rPr lang="de-DE" altLang="de-DE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JetBrains Mono"/>
              </a:rPr>
              <a:t>0</a:t>
            </a:r>
            <a:r>
              <a:rPr lang="de-DE" altLang="de-DE" sz="2800" dirty="0">
                <a:latin typeface="JetBrains Mono"/>
              </a:rPr>
              <a:t>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60618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hund1=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Hund(„Rufus“, 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hund2 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Captn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Eberhardt von oben“, 32);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157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hund1=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Hund(„Rufus“, 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hund2 =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new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Hund(„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Captn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Eberhardt von oben“, 32);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688C2C1-5DDD-7CD0-8B8A-59AC3C5CE29E}"/>
              </a:ext>
            </a:extLst>
          </p:cNvPr>
          <p:cNvSpPr txBox="1"/>
          <p:nvPr/>
        </p:nvSpPr>
        <p:spPr>
          <a:xfrm>
            <a:off x="7734650" y="3556932"/>
            <a:ext cx="328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 einem Punkt nach einem </a:t>
            </a:r>
            <a:r>
              <a:rPr lang="de-DE" dirty="0">
                <a:solidFill>
                  <a:schemeClr val="accent1"/>
                </a:solidFill>
              </a:rPr>
              <a:t>Objekt</a:t>
            </a:r>
            <a:r>
              <a:rPr lang="de-DE" dirty="0"/>
              <a:t> kann man auf die öffentlichen (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) </a:t>
            </a:r>
            <a:r>
              <a:rPr lang="de-DE" dirty="0">
                <a:solidFill>
                  <a:schemeClr val="accent2"/>
                </a:solidFill>
              </a:rPr>
              <a:t>Attribute</a:t>
            </a:r>
            <a:r>
              <a:rPr lang="de-DE" dirty="0"/>
              <a:t> und </a:t>
            </a:r>
            <a:r>
              <a:rPr lang="de-DE" dirty="0">
                <a:solidFill>
                  <a:srgbClr val="FFFF00"/>
                </a:solidFill>
              </a:rPr>
              <a:t>Methoden</a:t>
            </a:r>
            <a:r>
              <a:rPr lang="de-DE" dirty="0"/>
              <a:t> des </a:t>
            </a:r>
            <a:r>
              <a:rPr lang="de-DE" dirty="0">
                <a:solidFill>
                  <a:schemeClr val="accent1"/>
                </a:solidFill>
              </a:rPr>
              <a:t>Objektes</a:t>
            </a:r>
            <a:r>
              <a:rPr lang="de-DE" dirty="0"/>
              <a:t> zugreifen</a:t>
            </a:r>
          </a:p>
        </p:txBody>
      </p:sp>
    </p:spTree>
    <p:extLst>
      <p:ext uri="{BB962C8B-B14F-4D97-AF65-F5344CB8AC3E}">
        <p14:creationId xmlns:p14="http://schemas.microsoft.com/office/powerpoint/2010/main" val="33261154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D2035-1781-B532-DEC7-34C3AB63594F}"/>
              </a:ext>
            </a:extLst>
          </p:cNvPr>
          <p:cNvSpPr/>
          <p:nvPr/>
        </p:nvSpPr>
        <p:spPr>
          <a:xfrm>
            <a:off x="7497226" y="1671257"/>
            <a:ext cx="3063031" cy="2313514"/>
          </a:xfrm>
          <a:prstGeom prst="roundRect">
            <a:avLst/>
          </a:prstGeom>
          <a:solidFill>
            <a:srgbClr val="F2F2F2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318FBF-8C39-24BB-4197-D6B91C3A82F9}"/>
              </a:ext>
            </a:extLst>
          </p:cNvPr>
          <p:cNvSpPr txBox="1"/>
          <p:nvPr/>
        </p:nvSpPr>
        <p:spPr>
          <a:xfrm>
            <a:off x="1631745" y="4094253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Klasse Hund in UML abgebildet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FD21A98-DBF3-3D99-27A2-968BD98ACE18}"/>
              </a:ext>
            </a:extLst>
          </p:cNvPr>
          <p:cNvCxnSpPr>
            <a:cxnSpLocks/>
          </p:cNvCxnSpPr>
          <p:nvPr/>
        </p:nvCxnSpPr>
        <p:spPr>
          <a:xfrm>
            <a:off x="7497226" y="2353751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A98D0-741B-6C62-BF70-34B651B75814}"/>
              </a:ext>
            </a:extLst>
          </p:cNvPr>
          <p:cNvCxnSpPr>
            <a:cxnSpLocks/>
          </p:cNvCxnSpPr>
          <p:nvPr/>
        </p:nvCxnSpPr>
        <p:spPr>
          <a:xfrm>
            <a:off x="7497226" y="3317962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CCFF99F-F9CD-443A-5C77-E1A5D83F2BC9}"/>
              </a:ext>
            </a:extLst>
          </p:cNvPr>
          <p:cNvSpPr txBox="1"/>
          <p:nvPr/>
        </p:nvSpPr>
        <p:spPr>
          <a:xfrm>
            <a:off x="8421632" y="1720117"/>
            <a:ext cx="1214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4DCE52C-DA7F-FB95-8EDA-049376673737}"/>
              </a:ext>
            </a:extLst>
          </p:cNvPr>
          <p:cNvSpPr txBox="1"/>
          <p:nvPr/>
        </p:nvSpPr>
        <p:spPr>
          <a:xfrm>
            <a:off x="7611525" y="2504848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„Rufus“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2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1960AAA-7F77-D2B6-56F2-223E669825C2}"/>
              </a:ext>
            </a:extLst>
          </p:cNvPr>
          <p:cNvSpPr txBox="1"/>
          <p:nvPr/>
        </p:nvSpPr>
        <p:spPr>
          <a:xfrm>
            <a:off x="7611524" y="3413183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04787E-6439-0AD9-6A77-C177C10E7016}"/>
              </a:ext>
            </a:extLst>
          </p:cNvPr>
          <p:cNvSpPr txBox="1"/>
          <p:nvPr/>
        </p:nvSpPr>
        <p:spPr>
          <a:xfrm>
            <a:off x="7497223" y="4079991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Objekt hund1 an UML angelehnt abgebildet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6721907-5896-FD69-8E55-120E8DC9CFED}"/>
              </a:ext>
            </a:extLst>
          </p:cNvPr>
          <p:cNvSpPr/>
          <p:nvPr/>
        </p:nvSpPr>
        <p:spPr>
          <a:xfrm>
            <a:off x="1675351" y="1840890"/>
            <a:ext cx="3019425" cy="2143881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F7EDD6A-FE10-24D3-FAA2-090456EB6D30}"/>
              </a:ext>
            </a:extLst>
          </p:cNvPr>
          <p:cNvCxnSpPr/>
          <p:nvPr/>
        </p:nvCxnSpPr>
        <p:spPr>
          <a:xfrm>
            <a:off x="1675351" y="2482994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6193AE9-1420-26B5-9619-1522C3FB3526}"/>
              </a:ext>
            </a:extLst>
          </p:cNvPr>
          <p:cNvCxnSpPr/>
          <p:nvPr/>
        </p:nvCxnSpPr>
        <p:spPr>
          <a:xfrm>
            <a:off x="1675351" y="3320119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E46A676-55BB-D044-8B6C-8ED145629CCA}"/>
              </a:ext>
            </a:extLst>
          </p:cNvPr>
          <p:cNvSpPr txBox="1"/>
          <p:nvPr/>
        </p:nvSpPr>
        <p:spPr>
          <a:xfrm>
            <a:off x="1675351" y="1869644"/>
            <a:ext cx="301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E01C5E-E1A0-CFEF-624C-A19F5EA08029}"/>
              </a:ext>
            </a:extLst>
          </p:cNvPr>
          <p:cNvSpPr txBox="1"/>
          <p:nvPr/>
        </p:nvSpPr>
        <p:spPr>
          <a:xfrm>
            <a:off x="1789650" y="2582144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String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</a:t>
            </a:r>
            <a:r>
              <a:rPr lang="de-DE" dirty="0" err="1">
                <a:solidFill>
                  <a:schemeClr val="bg1"/>
                </a:solidFill>
              </a:rPr>
              <a:t>int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B67B798-B84D-8030-0ABA-F46B65BF89A1}"/>
              </a:ext>
            </a:extLst>
          </p:cNvPr>
          <p:cNvSpPr txBox="1"/>
          <p:nvPr/>
        </p:nvSpPr>
        <p:spPr>
          <a:xfrm>
            <a:off x="1789649" y="3386018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+ Hund(</a:t>
            </a:r>
            <a:r>
              <a:rPr lang="de-DE" sz="1400" dirty="0" err="1">
                <a:solidFill>
                  <a:schemeClr val="bg1"/>
                </a:solidFill>
              </a:rPr>
              <a:t>name</a:t>
            </a:r>
            <a:r>
              <a:rPr lang="de-DE" sz="1400" dirty="0">
                <a:solidFill>
                  <a:schemeClr val="bg1"/>
                </a:solidFill>
              </a:rPr>
              <a:t> : String, </a:t>
            </a:r>
            <a:r>
              <a:rPr lang="de-DE" sz="1400" dirty="0" err="1">
                <a:solidFill>
                  <a:schemeClr val="bg1"/>
                </a:solidFill>
              </a:rPr>
              <a:t>age</a:t>
            </a:r>
            <a:r>
              <a:rPr lang="de-DE" sz="1400" dirty="0">
                <a:solidFill>
                  <a:schemeClr val="bg1"/>
                </a:solidFill>
              </a:rPr>
              <a:t> : </a:t>
            </a:r>
            <a:r>
              <a:rPr lang="de-DE" sz="1400" dirty="0" err="1">
                <a:solidFill>
                  <a:schemeClr val="bg1"/>
                </a:solidFill>
              </a:rPr>
              <a:t>int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528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D2035-1781-B532-DEC7-34C3AB63594F}"/>
              </a:ext>
            </a:extLst>
          </p:cNvPr>
          <p:cNvSpPr/>
          <p:nvPr/>
        </p:nvSpPr>
        <p:spPr>
          <a:xfrm>
            <a:off x="7497226" y="1671257"/>
            <a:ext cx="3063031" cy="2313514"/>
          </a:xfrm>
          <a:prstGeom prst="roundRect">
            <a:avLst/>
          </a:prstGeom>
          <a:solidFill>
            <a:srgbClr val="F2F2F2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318FBF-8C39-24BB-4197-D6B91C3A82F9}"/>
              </a:ext>
            </a:extLst>
          </p:cNvPr>
          <p:cNvSpPr txBox="1"/>
          <p:nvPr/>
        </p:nvSpPr>
        <p:spPr>
          <a:xfrm>
            <a:off x="1631745" y="4094253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Klasse Hund in UML abgebildet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FD21A98-DBF3-3D99-27A2-968BD98ACE18}"/>
              </a:ext>
            </a:extLst>
          </p:cNvPr>
          <p:cNvCxnSpPr>
            <a:cxnSpLocks/>
          </p:cNvCxnSpPr>
          <p:nvPr/>
        </p:nvCxnSpPr>
        <p:spPr>
          <a:xfrm>
            <a:off x="7497226" y="2353751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A98D0-741B-6C62-BF70-34B651B75814}"/>
              </a:ext>
            </a:extLst>
          </p:cNvPr>
          <p:cNvCxnSpPr>
            <a:cxnSpLocks/>
          </p:cNvCxnSpPr>
          <p:nvPr/>
        </p:nvCxnSpPr>
        <p:spPr>
          <a:xfrm>
            <a:off x="7497226" y="3317962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CCFF99F-F9CD-443A-5C77-E1A5D83F2BC9}"/>
              </a:ext>
            </a:extLst>
          </p:cNvPr>
          <p:cNvSpPr txBox="1"/>
          <p:nvPr/>
        </p:nvSpPr>
        <p:spPr>
          <a:xfrm>
            <a:off x="8421632" y="1720117"/>
            <a:ext cx="1214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4DCE52C-DA7F-FB95-8EDA-049376673737}"/>
              </a:ext>
            </a:extLst>
          </p:cNvPr>
          <p:cNvSpPr txBox="1"/>
          <p:nvPr/>
        </p:nvSpPr>
        <p:spPr>
          <a:xfrm>
            <a:off x="7611525" y="2504848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„Rufus“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2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1960AAA-7F77-D2B6-56F2-223E669825C2}"/>
              </a:ext>
            </a:extLst>
          </p:cNvPr>
          <p:cNvSpPr txBox="1"/>
          <p:nvPr/>
        </p:nvSpPr>
        <p:spPr>
          <a:xfrm>
            <a:off x="7611524" y="3413183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04787E-6439-0AD9-6A77-C177C10E7016}"/>
              </a:ext>
            </a:extLst>
          </p:cNvPr>
          <p:cNvSpPr txBox="1"/>
          <p:nvPr/>
        </p:nvSpPr>
        <p:spPr>
          <a:xfrm>
            <a:off x="7497223" y="4079991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Objekt hund1 an UML angelehnt abgebildet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C7A54C-7CBF-AEAC-518A-5AD616B24810}"/>
              </a:ext>
            </a:extLst>
          </p:cNvPr>
          <p:cNvSpPr txBox="1"/>
          <p:nvPr/>
        </p:nvSpPr>
        <p:spPr>
          <a:xfrm>
            <a:off x="2676438" y="5135352"/>
            <a:ext cx="6191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„Eine Klasse ist ein Bauplan, ein Objekt ist das gebaute Produkt“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8D9441-8BEB-C864-0EE0-E01441380902}"/>
              </a:ext>
            </a:extLst>
          </p:cNvPr>
          <p:cNvSpPr/>
          <p:nvPr/>
        </p:nvSpPr>
        <p:spPr>
          <a:xfrm>
            <a:off x="1675351" y="1840890"/>
            <a:ext cx="3019425" cy="2143881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DEA9BF9-06B6-6633-FB75-5DDF98CD3BF8}"/>
              </a:ext>
            </a:extLst>
          </p:cNvPr>
          <p:cNvCxnSpPr/>
          <p:nvPr/>
        </p:nvCxnSpPr>
        <p:spPr>
          <a:xfrm>
            <a:off x="1675351" y="2482994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F39CB07-53C6-9A11-E050-535EDC1C1090}"/>
              </a:ext>
            </a:extLst>
          </p:cNvPr>
          <p:cNvCxnSpPr/>
          <p:nvPr/>
        </p:nvCxnSpPr>
        <p:spPr>
          <a:xfrm>
            <a:off x="1675351" y="3320119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1227CC2-8F29-F54A-41BF-B3728EE31DCA}"/>
              </a:ext>
            </a:extLst>
          </p:cNvPr>
          <p:cNvSpPr txBox="1"/>
          <p:nvPr/>
        </p:nvSpPr>
        <p:spPr>
          <a:xfrm>
            <a:off x="1675351" y="1869644"/>
            <a:ext cx="301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B5429C5-8591-0ECF-B084-24A68D5C0737}"/>
              </a:ext>
            </a:extLst>
          </p:cNvPr>
          <p:cNvSpPr txBox="1"/>
          <p:nvPr/>
        </p:nvSpPr>
        <p:spPr>
          <a:xfrm>
            <a:off x="1789650" y="2582144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String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</a:t>
            </a:r>
            <a:r>
              <a:rPr lang="de-DE" dirty="0" err="1">
                <a:solidFill>
                  <a:schemeClr val="bg1"/>
                </a:solidFill>
              </a:rPr>
              <a:t>int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183E688-3ACB-E665-A6A8-DDBC07BA8D30}"/>
              </a:ext>
            </a:extLst>
          </p:cNvPr>
          <p:cNvSpPr txBox="1"/>
          <p:nvPr/>
        </p:nvSpPr>
        <p:spPr>
          <a:xfrm>
            <a:off x="1789649" y="3386018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+ Hund(</a:t>
            </a:r>
            <a:r>
              <a:rPr lang="de-DE" sz="1400" dirty="0" err="1">
                <a:solidFill>
                  <a:schemeClr val="bg1"/>
                </a:solidFill>
              </a:rPr>
              <a:t>name</a:t>
            </a:r>
            <a:r>
              <a:rPr lang="de-DE" sz="1400" dirty="0">
                <a:solidFill>
                  <a:schemeClr val="bg1"/>
                </a:solidFill>
              </a:rPr>
              <a:t> : String, </a:t>
            </a:r>
            <a:r>
              <a:rPr lang="de-DE" sz="1400" dirty="0" err="1">
                <a:solidFill>
                  <a:schemeClr val="bg1"/>
                </a:solidFill>
              </a:rPr>
              <a:t>age</a:t>
            </a:r>
            <a:r>
              <a:rPr lang="de-DE" sz="1400" dirty="0">
                <a:solidFill>
                  <a:schemeClr val="bg1"/>
                </a:solidFill>
              </a:rPr>
              <a:t> : </a:t>
            </a:r>
            <a:r>
              <a:rPr lang="de-DE" sz="1400" dirty="0" err="1">
                <a:solidFill>
                  <a:schemeClr val="bg1"/>
                </a:solidFill>
              </a:rPr>
              <a:t>int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514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D2035-1781-B532-DEC7-34C3AB63594F}"/>
              </a:ext>
            </a:extLst>
          </p:cNvPr>
          <p:cNvSpPr/>
          <p:nvPr/>
        </p:nvSpPr>
        <p:spPr>
          <a:xfrm>
            <a:off x="7497226" y="1671257"/>
            <a:ext cx="3063031" cy="2313514"/>
          </a:xfrm>
          <a:prstGeom prst="roundRect">
            <a:avLst/>
          </a:prstGeom>
          <a:solidFill>
            <a:srgbClr val="F2F2F2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5D8B5A4-970F-3EFC-D121-426B5191C1EC}"/>
              </a:ext>
            </a:extLst>
          </p:cNvPr>
          <p:cNvSpPr/>
          <p:nvPr/>
        </p:nvSpPr>
        <p:spPr>
          <a:xfrm>
            <a:off x="1675351" y="1840890"/>
            <a:ext cx="3019425" cy="2143881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4C949F-FA11-F690-C2BA-81ADC2596352}"/>
              </a:ext>
            </a:extLst>
          </p:cNvPr>
          <p:cNvCxnSpPr/>
          <p:nvPr/>
        </p:nvCxnSpPr>
        <p:spPr>
          <a:xfrm>
            <a:off x="1675351" y="2482994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3AE05F4-AF4E-B27A-E949-10BD5EBFF7B4}"/>
              </a:ext>
            </a:extLst>
          </p:cNvPr>
          <p:cNvCxnSpPr/>
          <p:nvPr/>
        </p:nvCxnSpPr>
        <p:spPr>
          <a:xfrm>
            <a:off x="1675351" y="3320119"/>
            <a:ext cx="3019425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A88610-7CAF-9FE9-013C-58A2BF035B8C}"/>
              </a:ext>
            </a:extLst>
          </p:cNvPr>
          <p:cNvSpPr txBox="1"/>
          <p:nvPr/>
        </p:nvSpPr>
        <p:spPr>
          <a:xfrm>
            <a:off x="1675351" y="1869644"/>
            <a:ext cx="301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A880D6-B0A8-4D1A-7FB5-15FB6BC64B13}"/>
              </a:ext>
            </a:extLst>
          </p:cNvPr>
          <p:cNvSpPr txBox="1"/>
          <p:nvPr/>
        </p:nvSpPr>
        <p:spPr>
          <a:xfrm>
            <a:off x="1789650" y="2582144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String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</a:t>
            </a:r>
            <a:r>
              <a:rPr lang="de-DE" dirty="0" err="1">
                <a:solidFill>
                  <a:schemeClr val="bg1"/>
                </a:solidFill>
              </a:rPr>
              <a:t>int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EC663C-D07B-56D1-F920-BBB6A7CD7896}"/>
              </a:ext>
            </a:extLst>
          </p:cNvPr>
          <p:cNvSpPr txBox="1"/>
          <p:nvPr/>
        </p:nvSpPr>
        <p:spPr>
          <a:xfrm>
            <a:off x="1789649" y="3386018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+ Hund(</a:t>
            </a:r>
            <a:r>
              <a:rPr lang="de-DE" sz="1400" dirty="0" err="1">
                <a:solidFill>
                  <a:schemeClr val="bg1"/>
                </a:solidFill>
              </a:rPr>
              <a:t>name</a:t>
            </a:r>
            <a:r>
              <a:rPr lang="de-DE" sz="1400" dirty="0">
                <a:solidFill>
                  <a:schemeClr val="bg1"/>
                </a:solidFill>
              </a:rPr>
              <a:t> : String, </a:t>
            </a:r>
            <a:r>
              <a:rPr lang="de-DE" sz="1400" dirty="0" err="1">
                <a:solidFill>
                  <a:schemeClr val="bg1"/>
                </a:solidFill>
              </a:rPr>
              <a:t>age</a:t>
            </a:r>
            <a:r>
              <a:rPr lang="de-DE" sz="1400" dirty="0">
                <a:solidFill>
                  <a:schemeClr val="bg1"/>
                </a:solidFill>
              </a:rPr>
              <a:t> : </a:t>
            </a:r>
            <a:r>
              <a:rPr lang="de-DE" sz="1400" dirty="0" err="1">
                <a:solidFill>
                  <a:schemeClr val="bg1"/>
                </a:solidFill>
              </a:rPr>
              <a:t>int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318FBF-8C39-24BB-4197-D6B91C3A82F9}"/>
              </a:ext>
            </a:extLst>
          </p:cNvPr>
          <p:cNvSpPr txBox="1"/>
          <p:nvPr/>
        </p:nvSpPr>
        <p:spPr>
          <a:xfrm>
            <a:off x="1631745" y="4094253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Klasse Hund in UML abgebildet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FD21A98-DBF3-3D99-27A2-968BD98ACE18}"/>
              </a:ext>
            </a:extLst>
          </p:cNvPr>
          <p:cNvCxnSpPr>
            <a:cxnSpLocks/>
          </p:cNvCxnSpPr>
          <p:nvPr/>
        </p:nvCxnSpPr>
        <p:spPr>
          <a:xfrm>
            <a:off x="7497226" y="2353751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A98D0-741B-6C62-BF70-34B651B75814}"/>
              </a:ext>
            </a:extLst>
          </p:cNvPr>
          <p:cNvCxnSpPr>
            <a:cxnSpLocks/>
          </p:cNvCxnSpPr>
          <p:nvPr/>
        </p:nvCxnSpPr>
        <p:spPr>
          <a:xfrm>
            <a:off x="7497226" y="3317962"/>
            <a:ext cx="3063031" cy="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CCFF99F-F9CD-443A-5C77-E1A5D83F2BC9}"/>
              </a:ext>
            </a:extLst>
          </p:cNvPr>
          <p:cNvSpPr txBox="1"/>
          <p:nvPr/>
        </p:nvSpPr>
        <p:spPr>
          <a:xfrm>
            <a:off x="8421632" y="1720117"/>
            <a:ext cx="1214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hund1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4DCE52C-DA7F-FB95-8EDA-049376673737}"/>
              </a:ext>
            </a:extLst>
          </p:cNvPr>
          <p:cNvSpPr txBox="1"/>
          <p:nvPr/>
        </p:nvSpPr>
        <p:spPr>
          <a:xfrm>
            <a:off x="7611525" y="2504848"/>
            <a:ext cx="27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: „Rufus“</a:t>
            </a:r>
          </a:p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age</a:t>
            </a:r>
            <a:r>
              <a:rPr lang="de-DE" dirty="0">
                <a:solidFill>
                  <a:schemeClr val="bg1"/>
                </a:solidFill>
              </a:rPr>
              <a:t> : 2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1960AAA-7F77-D2B6-56F2-223E669825C2}"/>
              </a:ext>
            </a:extLst>
          </p:cNvPr>
          <p:cNvSpPr txBox="1"/>
          <p:nvPr/>
        </p:nvSpPr>
        <p:spPr>
          <a:xfrm>
            <a:off x="7611524" y="3413183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+ </a:t>
            </a:r>
            <a:r>
              <a:rPr lang="de-DE" dirty="0" err="1">
                <a:solidFill>
                  <a:schemeClr val="bg1"/>
                </a:solidFill>
              </a:rPr>
              <a:t>bark</a:t>
            </a:r>
            <a:r>
              <a:rPr lang="de-DE" dirty="0">
                <a:solidFill>
                  <a:schemeClr val="bg1"/>
                </a:solidFill>
              </a:rPr>
              <a:t>() : </a:t>
            </a:r>
            <a:r>
              <a:rPr lang="de-DE" dirty="0" err="1">
                <a:solidFill>
                  <a:schemeClr val="bg1"/>
                </a:solidFill>
              </a:rPr>
              <a:t>void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04787E-6439-0AD9-6A77-C177C10E7016}"/>
              </a:ext>
            </a:extLst>
          </p:cNvPr>
          <p:cNvSpPr txBox="1"/>
          <p:nvPr/>
        </p:nvSpPr>
        <p:spPr>
          <a:xfrm>
            <a:off x="7497223" y="4079991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Objekt hund1 an UML angelehnt abgebildet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0ED251-0337-D13E-E704-624BC52375BA}"/>
              </a:ext>
            </a:extLst>
          </p:cNvPr>
          <p:cNvCxnSpPr>
            <a:cxnSpLocks/>
          </p:cNvCxnSpPr>
          <p:nvPr/>
        </p:nvCxnSpPr>
        <p:spPr>
          <a:xfrm>
            <a:off x="6784734" y="1791855"/>
            <a:ext cx="842716" cy="842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13545B-4DD9-8547-D19F-53052DE8820B}"/>
              </a:ext>
            </a:extLst>
          </p:cNvPr>
          <p:cNvCxnSpPr>
            <a:cxnSpLocks/>
          </p:cNvCxnSpPr>
          <p:nvPr/>
        </p:nvCxnSpPr>
        <p:spPr>
          <a:xfrm flipV="1">
            <a:off x="6535024" y="2975301"/>
            <a:ext cx="1080024" cy="111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8991ED2-8E0E-B8E3-3009-74DA84B82A71}"/>
              </a:ext>
            </a:extLst>
          </p:cNvPr>
          <p:cNvCxnSpPr>
            <a:cxnSpLocks/>
          </p:cNvCxnSpPr>
          <p:nvPr/>
        </p:nvCxnSpPr>
        <p:spPr>
          <a:xfrm flipV="1">
            <a:off x="6784734" y="3627377"/>
            <a:ext cx="826790" cy="4526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DFA057F-42D3-E248-B3E3-1B826B69F352}"/>
              </a:ext>
            </a:extLst>
          </p:cNvPr>
          <p:cNvSpPr txBox="1"/>
          <p:nvPr/>
        </p:nvSpPr>
        <p:spPr>
          <a:xfrm>
            <a:off x="5534723" y="1443619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.name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6023197-3E4D-954D-8BF4-648D1E04C247}"/>
              </a:ext>
            </a:extLst>
          </p:cNvPr>
          <p:cNvSpPr txBox="1"/>
          <p:nvPr/>
        </p:nvSpPr>
        <p:spPr>
          <a:xfrm>
            <a:off x="5380460" y="2919888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.age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B633B0-F203-3C6C-8CF2-33FAD057C5F9}"/>
              </a:ext>
            </a:extLst>
          </p:cNvPr>
          <p:cNvSpPr txBox="1"/>
          <p:nvPr/>
        </p:nvSpPr>
        <p:spPr>
          <a:xfrm>
            <a:off x="5687736" y="4074096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hund1</a:t>
            </a:r>
            <a:r>
              <a:rPr lang="de-DE" dirty="0"/>
              <a:t>.</a:t>
            </a:r>
            <a:r>
              <a:rPr lang="de-DE" dirty="0">
                <a:solidFill>
                  <a:srgbClr val="FFFF00"/>
                </a:solidFill>
              </a:rPr>
              <a:t>bark</a:t>
            </a:r>
            <a:r>
              <a:rPr lang="de-D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93260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Main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String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[]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latin typeface="JetBrains Mono"/>
              </a:rPr>
              <a:t> i = </a:t>
            </a:r>
            <a:r>
              <a:rPr lang="de-DE" altLang="de-DE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JetBrains Mono"/>
              </a:rPr>
              <a:t>0</a:t>
            </a:r>
            <a:r>
              <a:rPr lang="de-DE" altLang="de-DE" sz="2800" dirty="0">
                <a:latin typeface="JetBrains Mono"/>
              </a:rPr>
              <a:t>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/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1F087F-38FF-DAB6-6CF0-F9488CC4F806}"/>
              </a:ext>
            </a:extLst>
          </p:cNvPr>
          <p:cNvSpPr txBox="1"/>
          <p:nvPr/>
        </p:nvSpPr>
        <p:spPr>
          <a:xfrm>
            <a:off x="7407479" y="4949702"/>
            <a:ext cx="3422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Was passiert, wenn wir das ausführen?</a:t>
            </a:r>
          </a:p>
        </p:txBody>
      </p:sp>
    </p:spTree>
    <p:extLst>
      <p:ext uri="{BB962C8B-B14F-4D97-AF65-F5344CB8AC3E}">
        <p14:creationId xmlns:p14="http://schemas.microsoft.com/office/powerpoint/2010/main" val="28697328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Main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String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[]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latin typeface="JetBrains Mono"/>
              </a:rPr>
              <a:t> i = </a:t>
            </a:r>
            <a:r>
              <a:rPr lang="de-DE" altLang="de-DE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JetBrains Mono"/>
              </a:rPr>
              <a:t>0</a:t>
            </a:r>
            <a:r>
              <a:rPr lang="de-DE" altLang="de-DE" sz="2800" dirty="0">
                <a:latin typeface="JetBrains Mono"/>
              </a:rPr>
              <a:t>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/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1F087F-38FF-DAB6-6CF0-F9488CC4F806}"/>
              </a:ext>
            </a:extLst>
          </p:cNvPr>
          <p:cNvSpPr txBox="1"/>
          <p:nvPr/>
        </p:nvSpPr>
        <p:spPr>
          <a:xfrm>
            <a:off x="7390700" y="4009609"/>
            <a:ext cx="4127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Rufus: Bark</a:t>
            </a:r>
          </a:p>
          <a:p>
            <a:r>
              <a:rPr lang="de-DE" sz="2400" dirty="0"/>
              <a:t>Rufus: Bark</a:t>
            </a:r>
          </a:p>
          <a:p>
            <a:r>
              <a:rPr lang="de-DE" sz="2400" dirty="0" err="1"/>
              <a:t>Captn</a:t>
            </a:r>
            <a:r>
              <a:rPr lang="de-DE" sz="2400" dirty="0"/>
              <a:t> Eberhardt von oben: Bark</a:t>
            </a:r>
          </a:p>
        </p:txBody>
      </p:sp>
    </p:spTree>
    <p:extLst>
      <p:ext uri="{BB962C8B-B14F-4D97-AF65-F5344CB8AC3E}">
        <p14:creationId xmlns:p14="http://schemas.microsoft.com/office/powerpoint/2010/main" val="2971666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F3774E7-622F-788E-7295-016BE8C14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747272"/>
            <a:ext cx="6477000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class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Main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main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String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[]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args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System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out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JetBrains Mono"/>
              </a:rPr>
              <a:t>println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"Hello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world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!"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de-DE" altLang="de-DE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4845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8" y="164002"/>
            <a:ext cx="3729038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483768" y="305068"/>
            <a:ext cx="59745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/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accent1"/>
                </a:solidFill>
              </a:rPr>
              <a:t>Student</a:t>
            </a:r>
            <a:r>
              <a:rPr lang="de-DE" sz="2000" dirty="0"/>
              <a:t> {</a:t>
            </a:r>
          </a:p>
          <a:p>
            <a:r>
              <a:rPr lang="de-DE" sz="20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accent1"/>
                </a:solidFill>
              </a:rPr>
              <a:t>String</a:t>
            </a:r>
            <a:r>
              <a:rPr lang="de-DE" sz="2000" dirty="0"/>
              <a:t> </a:t>
            </a:r>
            <a:r>
              <a:rPr lang="de-DE" sz="2000" dirty="0" err="1">
                <a:solidFill>
                  <a:schemeClr val="accent2"/>
                </a:solidFill>
              </a:rPr>
              <a:t>name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alter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2"/>
                </a:solidFill>
              </a:rPr>
              <a:t>semester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accent1"/>
                </a:solidFill>
              </a:rPr>
              <a:t>String</a:t>
            </a:r>
            <a:r>
              <a:rPr lang="de-DE" sz="2000" dirty="0"/>
              <a:t> </a:t>
            </a:r>
            <a:r>
              <a:rPr lang="de-DE" sz="2000" dirty="0" err="1">
                <a:solidFill>
                  <a:schemeClr val="accent2"/>
                </a:solidFill>
              </a:rPr>
              <a:t>studiengang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rgbClr val="FFFF00"/>
                </a:solidFill>
              </a:rPr>
              <a:t>newSemester</a:t>
            </a:r>
            <a:r>
              <a:rPr lang="de-DE" sz="2000" dirty="0"/>
              <a:t>(){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accent2"/>
                </a:solidFill>
              </a:rPr>
              <a:t>semester</a:t>
            </a:r>
            <a:r>
              <a:rPr lang="de-DE" sz="2000" dirty="0"/>
              <a:t> ++;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 err="1">
                <a:solidFill>
                  <a:schemeClr val="accent2"/>
                </a:solidFill>
              </a:rPr>
              <a:t>semester</a:t>
            </a:r>
            <a:r>
              <a:rPr lang="de-DE" sz="2000" dirty="0"/>
              <a:t> &gt;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</a:t>
            </a:r>
            <a:r>
              <a:rPr lang="de-DE" sz="2000" dirty="0"/>
              <a:t>){</a:t>
            </a:r>
          </a:p>
          <a:p>
            <a:r>
              <a:rPr lang="de-DE" sz="2000" dirty="0"/>
              <a:t>			</a:t>
            </a:r>
            <a:r>
              <a:rPr lang="de-DE" sz="2000" dirty="0" err="1"/>
              <a:t>System.out.println</a:t>
            </a:r>
            <a:r>
              <a:rPr lang="de-DE" sz="2000" dirty="0"/>
              <a:t>(„Da hat wer überzogen“);</a:t>
            </a:r>
            <a:br>
              <a:rPr lang="de-DE" sz="2000" dirty="0"/>
            </a:br>
            <a:r>
              <a:rPr lang="de-DE" sz="2000" dirty="0"/>
              <a:t>	}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accent1"/>
                </a:solidFill>
              </a:rPr>
              <a:t>String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FF00"/>
                </a:solidFill>
              </a:rPr>
              <a:t>getName</a:t>
            </a:r>
            <a:r>
              <a:rPr lang="de-DE" sz="2000" dirty="0"/>
              <a:t>(){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2000" dirty="0"/>
              <a:t> </a:t>
            </a:r>
            <a:r>
              <a:rPr lang="de-DE" sz="2000" dirty="0" err="1">
                <a:solidFill>
                  <a:schemeClr val="accent2"/>
                </a:solidFill>
              </a:rPr>
              <a:t>name</a:t>
            </a:r>
            <a:r>
              <a:rPr lang="de-DE" sz="2000" dirty="0"/>
              <a:t>;</a:t>
            </a:r>
          </a:p>
          <a:p>
            <a:r>
              <a:rPr lang="de-DE" sz="2000" dirty="0"/>
              <a:t>	}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rgbClr val="FFFF00"/>
                </a:solidFill>
              </a:rPr>
              <a:t>setStudiengang</a:t>
            </a:r>
            <a:r>
              <a:rPr lang="de-DE" sz="2000" dirty="0"/>
              <a:t>(String </a:t>
            </a:r>
            <a:r>
              <a:rPr lang="de-DE" sz="2000" dirty="0" err="1">
                <a:solidFill>
                  <a:srgbClr val="FFFF00"/>
                </a:solidFill>
              </a:rPr>
              <a:t>stg</a:t>
            </a:r>
            <a:r>
              <a:rPr lang="de-DE" sz="2000" dirty="0"/>
              <a:t>){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accent2"/>
                </a:solidFill>
              </a:rPr>
              <a:t>studiengang</a:t>
            </a:r>
            <a:r>
              <a:rPr lang="de-DE" sz="2000" dirty="0"/>
              <a:t> = </a:t>
            </a:r>
            <a:r>
              <a:rPr lang="de-DE" sz="2000" dirty="0" err="1">
                <a:solidFill>
                  <a:srgbClr val="FFFF00"/>
                </a:solidFill>
              </a:rPr>
              <a:t>stg</a:t>
            </a:r>
            <a:r>
              <a:rPr lang="de-DE" sz="2000" dirty="0"/>
              <a:t>;</a:t>
            </a:r>
          </a:p>
          <a:p>
            <a:r>
              <a:rPr lang="de-DE" sz="2000" dirty="0"/>
              <a:t>		</a:t>
            </a:r>
            <a:r>
              <a:rPr lang="de-DE" sz="2000" dirty="0" err="1">
                <a:solidFill>
                  <a:schemeClr val="accent2"/>
                </a:solidFill>
              </a:rPr>
              <a:t>semester</a:t>
            </a:r>
            <a:r>
              <a:rPr lang="de-DE" sz="2000" dirty="0"/>
              <a:t> 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;</a:t>
            </a:r>
          </a:p>
          <a:p>
            <a:r>
              <a:rPr lang="de-DE" sz="2000" dirty="0"/>
              <a:t>	}</a:t>
            </a:r>
          </a:p>
          <a:p>
            <a:r>
              <a:rPr lang="de-DE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48115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02768" y="390769"/>
            <a:ext cx="870823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Student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private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accent2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alter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accent2"/>
                </a:solidFill>
              </a:rPr>
              <a:t>semester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accent2"/>
                </a:solidFill>
              </a:rPr>
              <a:t>studiengang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FFFF00"/>
                </a:solidFill>
              </a:rPr>
              <a:t>Student</a:t>
            </a:r>
            <a:r>
              <a:rPr lang="de-DE" sz="2800" dirty="0"/>
              <a:t>(</a:t>
            </a:r>
            <a:r>
              <a:rPr lang="de-DE" sz="2800" dirty="0">
                <a:solidFill>
                  <a:srgbClr val="92D050"/>
                </a:solidFill>
              </a:rPr>
              <a:t>String</a:t>
            </a:r>
            <a:r>
              <a:rPr lang="de-DE" sz="2800" dirty="0"/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,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FFFF00"/>
                </a:solidFill>
              </a:rPr>
              <a:t>alter</a:t>
            </a:r>
            <a:r>
              <a:rPr lang="de-DE" sz="2800" dirty="0"/>
              <a:t>, </a:t>
            </a:r>
            <a:r>
              <a:rPr lang="de-DE" sz="2800" dirty="0">
                <a:solidFill>
                  <a:srgbClr val="92D050"/>
                </a:solidFill>
              </a:rPr>
              <a:t>String</a:t>
            </a:r>
            <a:r>
              <a:rPr lang="de-DE" sz="2800" dirty="0"/>
              <a:t> </a:t>
            </a:r>
            <a:r>
              <a:rPr lang="de-DE" sz="2800" dirty="0" err="1">
                <a:solidFill>
                  <a:srgbClr val="FFFF00"/>
                </a:solidFill>
              </a:rPr>
              <a:t>sdg</a:t>
            </a:r>
            <a:r>
              <a:rPr lang="de-DE" sz="2800" dirty="0"/>
              <a:t>){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	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/>
              <a:t>.</a:t>
            </a:r>
            <a:r>
              <a:rPr lang="de-DE" sz="2800" dirty="0">
                <a:solidFill>
                  <a:schemeClr val="accent2"/>
                </a:solidFill>
              </a:rPr>
              <a:t>name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 err="1"/>
              <a:t>.</a:t>
            </a:r>
            <a:r>
              <a:rPr lang="de-DE" sz="2800" dirty="0" err="1">
                <a:solidFill>
                  <a:schemeClr val="accent2"/>
                </a:solidFill>
              </a:rPr>
              <a:t>alter</a:t>
            </a:r>
            <a:r>
              <a:rPr lang="de-DE" sz="2800" dirty="0"/>
              <a:t> = </a:t>
            </a:r>
            <a:r>
              <a:rPr lang="de-DE" sz="2800" dirty="0">
                <a:solidFill>
                  <a:srgbClr val="FFFF00"/>
                </a:solidFill>
              </a:rPr>
              <a:t>alter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	</a:t>
            </a:r>
            <a:r>
              <a:rPr lang="de-DE" sz="2800" dirty="0" err="1">
                <a:solidFill>
                  <a:schemeClr val="accent2"/>
                </a:solidFill>
              </a:rPr>
              <a:t>semester</a:t>
            </a:r>
            <a:r>
              <a:rPr lang="de-DE" sz="2800" dirty="0"/>
              <a:t> =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	</a:t>
            </a:r>
            <a:r>
              <a:rPr lang="de-DE" sz="2800" dirty="0" err="1">
                <a:solidFill>
                  <a:schemeClr val="accent2"/>
                </a:solidFill>
              </a:rPr>
              <a:t>studiengang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rgbClr val="FFFF00"/>
                </a:solidFill>
              </a:rPr>
              <a:t>sdg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/>
              <a:t>	…</a:t>
            </a:r>
          </a:p>
          <a:p>
            <a:r>
              <a:rPr lang="de-D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0579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412814" y="164002"/>
            <a:ext cx="3615022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1"/>
                </a:solidFill>
              </a:rPr>
              <a:t>Student</a:t>
            </a:r>
            <a:r>
              <a:rPr lang="de-DE" sz="1600" dirty="0"/>
              <a:t> {</a:t>
            </a:r>
          </a:p>
          <a:p>
            <a:endParaRPr lang="de-DE" sz="1600" dirty="0"/>
          </a:p>
          <a:p>
            <a:r>
              <a:rPr lang="de-DE" sz="16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1"/>
                </a:solidFill>
              </a:rPr>
              <a:t>String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accent2"/>
                </a:solidFill>
              </a:rPr>
              <a:t>name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2"/>
                </a:solidFill>
              </a:rPr>
              <a:t>alter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accent2"/>
                </a:solidFill>
              </a:rPr>
              <a:t>semester</a:t>
            </a:r>
            <a:r>
              <a:rPr lang="de-DE" sz="1600" dirty="0"/>
              <a:t>;</a:t>
            </a:r>
          </a:p>
          <a:p>
            <a:r>
              <a:rPr lang="de-DE" sz="1600" dirty="0"/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1"/>
                </a:solidFill>
              </a:rPr>
              <a:t>String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accent2"/>
                </a:solidFill>
              </a:rPr>
              <a:t>mtknr</a:t>
            </a:r>
            <a:r>
              <a:rPr lang="de-DE" sz="1600" dirty="0"/>
              <a:t>;</a:t>
            </a:r>
          </a:p>
          <a:p>
            <a:r>
              <a:rPr lang="de-DE" sz="1600" dirty="0"/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1"/>
                </a:solidFill>
              </a:rPr>
              <a:t>String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2"/>
                </a:solidFill>
              </a:rPr>
              <a:t>Studiengang</a:t>
            </a:r>
            <a:r>
              <a:rPr lang="de-DE" sz="1600" dirty="0"/>
              <a:t>;</a:t>
            </a:r>
          </a:p>
          <a:p>
            <a:r>
              <a:rPr lang="de-DE" sz="1600" dirty="0"/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/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sz="1600" dirty="0"/>
              <a:t> </a:t>
            </a:r>
            <a:r>
              <a:rPr lang="de-DE" sz="1600" dirty="0">
                <a:solidFill>
                  <a:schemeClr val="accent2"/>
                </a:solidFill>
              </a:rPr>
              <a:t>immatrikuliert</a:t>
            </a:r>
            <a:r>
              <a:rPr lang="de-DE" sz="1600" dirty="0"/>
              <a:t>;</a:t>
            </a:r>
          </a:p>
          <a:p>
            <a:endParaRPr lang="de-DE" sz="1600" dirty="0"/>
          </a:p>
          <a:p>
            <a:r>
              <a:rPr lang="de-DE" sz="1600" dirty="0"/>
              <a:t>	</a:t>
            </a:r>
            <a:r>
              <a:rPr lang="de-DE" sz="16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>
                <a:solidFill>
                  <a:schemeClr val="accent1"/>
                </a:solidFill>
              </a:rPr>
              <a:t>String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getName</a:t>
            </a:r>
            <a:r>
              <a:rPr lang="de-DE" sz="1600" dirty="0"/>
              <a:t>(){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accent2"/>
                </a:solidFill>
              </a:rPr>
              <a:t>name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/>
              <a:t>}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getAlter</a:t>
            </a:r>
            <a:r>
              <a:rPr lang="de-DE" sz="1600" dirty="0"/>
              <a:t>(){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>
                <a:solidFill>
                  <a:schemeClr val="accent2"/>
                </a:solidFill>
              </a:rPr>
              <a:t>alter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/>
              <a:t>}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addToAlter</a:t>
            </a:r>
            <a:r>
              <a:rPr lang="de-DE" sz="1600" dirty="0"/>
              <a:t>(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addition</a:t>
            </a:r>
            <a:r>
              <a:rPr lang="de-DE" sz="1600" dirty="0"/>
              <a:t>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>
                <a:solidFill>
                  <a:schemeClr val="accent2"/>
                </a:solidFill>
              </a:rPr>
              <a:t>alter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/>
              <a:t>+=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addition</a:t>
            </a:r>
            <a:r>
              <a:rPr lang="de-DE" sz="1600" dirty="0"/>
              <a:t>;</a:t>
            </a:r>
          </a:p>
          <a:p>
            <a:r>
              <a:rPr lang="de-DE" sz="1600" dirty="0"/>
              <a:t>	}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neuesSemester</a:t>
            </a:r>
            <a:r>
              <a:rPr lang="de-DE" sz="1600" dirty="0"/>
              <a:t>(){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 err="1">
                <a:solidFill>
                  <a:schemeClr val="accent2"/>
                </a:solidFill>
              </a:rPr>
              <a:t>semester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/>
              <a:t>+=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600" dirty="0"/>
              <a:t>;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600" dirty="0"/>
              <a:t>(</a:t>
            </a:r>
            <a:r>
              <a:rPr lang="de-DE" sz="1600" dirty="0" err="1">
                <a:solidFill>
                  <a:schemeClr val="accent2"/>
                </a:solidFill>
              </a:rPr>
              <a:t>semester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/>
              <a:t>&gt;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</a:t>
            </a:r>
            <a:r>
              <a:rPr lang="de-DE" sz="1600" dirty="0"/>
              <a:t>){</a:t>
            </a:r>
          </a:p>
          <a:p>
            <a:r>
              <a:rPr lang="de-DE" sz="1600" dirty="0">
                <a:solidFill>
                  <a:srgbClr val="00B050"/>
                </a:solidFill>
              </a:rPr>
              <a:t>			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immatrikuliert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/>
              <a:t>=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false</a:t>
            </a:r>
            <a:r>
              <a:rPr lang="de-DE" sz="1600" dirty="0"/>
              <a:t>;</a:t>
            </a:r>
          </a:p>
          <a:p>
            <a:r>
              <a:rPr lang="de-DE" sz="1600" dirty="0"/>
              <a:t>		}</a:t>
            </a:r>
          </a:p>
          <a:p>
            <a:r>
              <a:rPr lang="de-DE" sz="1600" dirty="0"/>
              <a:t>	}</a:t>
            </a:r>
          </a:p>
          <a:p>
            <a:r>
              <a:rPr lang="de-DE" sz="1600" dirty="0"/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2F4D78-7FB8-17F9-D959-DF4F75610268}"/>
              </a:ext>
            </a:extLst>
          </p:cNvPr>
          <p:cNvGrpSpPr/>
          <p:nvPr/>
        </p:nvGrpSpPr>
        <p:grpSpPr>
          <a:xfrm>
            <a:off x="2019299" y="1513719"/>
            <a:ext cx="3019425" cy="3982206"/>
            <a:chOff x="2019299" y="1513719"/>
            <a:chExt cx="3019425" cy="398220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7CE8D23-EFD4-DB9D-4ADB-AC33438DE4E7}"/>
                </a:ext>
              </a:extLst>
            </p:cNvPr>
            <p:cNvSpPr/>
            <p:nvPr/>
          </p:nvSpPr>
          <p:spPr>
            <a:xfrm>
              <a:off x="2019299" y="1513719"/>
              <a:ext cx="3019425" cy="398220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571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2E4A23B-5CBD-BDC3-4736-B39DC6D7B09F}"/>
                </a:ext>
              </a:extLst>
            </p:cNvPr>
            <p:cNvCxnSpPr/>
            <p:nvPr/>
          </p:nvCxnSpPr>
          <p:spPr>
            <a:xfrm>
              <a:off x="2019299" y="2155823"/>
              <a:ext cx="3019425" cy="0"/>
            </a:xfrm>
            <a:prstGeom prst="line">
              <a:avLst/>
            </a:prstGeom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A70AFA6A-052C-2356-7B9A-242FED2F9D6D}"/>
                </a:ext>
              </a:extLst>
            </p:cNvPr>
            <p:cNvCxnSpPr/>
            <p:nvPr/>
          </p:nvCxnSpPr>
          <p:spPr>
            <a:xfrm>
              <a:off x="2019299" y="4133850"/>
              <a:ext cx="3019425" cy="0"/>
            </a:xfrm>
            <a:prstGeom prst="line">
              <a:avLst/>
            </a:prstGeom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E2A2EF5-73E8-0680-D5A3-9DE7B93DC71E}"/>
                </a:ext>
              </a:extLst>
            </p:cNvPr>
            <p:cNvSpPr txBox="1"/>
            <p:nvPr/>
          </p:nvSpPr>
          <p:spPr>
            <a:xfrm>
              <a:off x="2019299" y="1542473"/>
              <a:ext cx="3019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>
                  <a:solidFill>
                    <a:schemeClr val="bg1"/>
                  </a:solidFill>
                </a:rPr>
                <a:t>Student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D6D2DA9-2BD9-5BA8-49E3-7EDC87BA284A}"/>
                </a:ext>
              </a:extLst>
            </p:cNvPr>
            <p:cNvSpPr txBox="1"/>
            <p:nvPr/>
          </p:nvSpPr>
          <p:spPr>
            <a:xfrm>
              <a:off x="2133598" y="2254973"/>
              <a:ext cx="279082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- </a:t>
              </a:r>
              <a:r>
                <a:rPr lang="de-DE" dirty="0" err="1">
                  <a:solidFill>
                    <a:schemeClr val="bg1"/>
                  </a:solidFill>
                </a:rPr>
                <a:t>name</a:t>
              </a:r>
              <a:r>
                <a:rPr lang="de-DE" dirty="0">
                  <a:solidFill>
                    <a:schemeClr val="bg1"/>
                  </a:solidFill>
                </a:rPr>
                <a:t> : String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- alter : </a:t>
              </a:r>
              <a:r>
                <a:rPr lang="de-DE" dirty="0" err="1">
                  <a:solidFill>
                    <a:schemeClr val="bg1"/>
                  </a:solidFill>
                </a:rPr>
                <a:t>int</a:t>
              </a:r>
              <a:endParaRPr lang="de-DE" dirty="0">
                <a:solidFill>
                  <a:schemeClr val="bg1"/>
                </a:solidFill>
              </a:endParaRP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semester</a:t>
              </a:r>
              <a:r>
                <a:rPr lang="de-DE" dirty="0">
                  <a:solidFill>
                    <a:schemeClr val="bg1"/>
                  </a:solidFill>
                </a:rPr>
                <a:t> : </a:t>
              </a:r>
              <a:r>
                <a:rPr lang="de-DE" dirty="0" err="1">
                  <a:solidFill>
                    <a:schemeClr val="bg1"/>
                  </a:solidFill>
                </a:rPr>
                <a:t>int</a:t>
              </a:r>
              <a:endParaRPr lang="de-DE" dirty="0">
                <a:solidFill>
                  <a:schemeClr val="bg1"/>
                </a:solidFill>
              </a:endParaRP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mtknr</a:t>
              </a:r>
              <a:r>
                <a:rPr lang="de-DE" dirty="0">
                  <a:solidFill>
                    <a:schemeClr val="bg1"/>
                  </a:solidFill>
                </a:rPr>
                <a:t> : String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studiengang</a:t>
              </a:r>
              <a:r>
                <a:rPr lang="de-DE" dirty="0">
                  <a:solidFill>
                    <a:schemeClr val="bg1"/>
                  </a:solidFill>
                </a:rPr>
                <a:t> : String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+ immatrikuliert : </a:t>
              </a:r>
              <a:r>
                <a:rPr lang="de-DE" dirty="0" err="1">
                  <a:solidFill>
                    <a:schemeClr val="bg1"/>
                  </a:solidFill>
                </a:rPr>
                <a:t>boolean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E897839-052D-9199-7009-D4A26A3D7153}"/>
                </a:ext>
              </a:extLst>
            </p:cNvPr>
            <p:cNvSpPr txBox="1"/>
            <p:nvPr/>
          </p:nvSpPr>
          <p:spPr>
            <a:xfrm>
              <a:off x="2133598" y="4203698"/>
              <a:ext cx="2790825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getName</a:t>
              </a:r>
              <a:r>
                <a:rPr lang="de-DE" dirty="0">
                  <a:solidFill>
                    <a:schemeClr val="bg1"/>
                  </a:solidFill>
                </a:rPr>
                <a:t>() : String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getAlter</a:t>
              </a:r>
              <a:r>
                <a:rPr lang="de-DE" dirty="0">
                  <a:solidFill>
                    <a:schemeClr val="bg1"/>
                  </a:solidFill>
                </a:rPr>
                <a:t>() : </a:t>
              </a:r>
              <a:r>
                <a:rPr lang="de-DE" dirty="0" err="1">
                  <a:solidFill>
                    <a:schemeClr val="bg1"/>
                  </a:solidFill>
                </a:rPr>
                <a:t>int</a:t>
              </a:r>
              <a:endParaRPr lang="de-DE" dirty="0">
                <a:solidFill>
                  <a:schemeClr val="bg1"/>
                </a:solidFill>
              </a:endParaRPr>
            </a:p>
            <a:p>
              <a:r>
                <a:rPr lang="de-DE" sz="1500" dirty="0">
                  <a:solidFill>
                    <a:schemeClr val="bg1"/>
                  </a:solidFill>
                </a:rPr>
                <a:t>+ </a:t>
              </a:r>
              <a:r>
                <a:rPr lang="de-DE" sz="1500" dirty="0" err="1">
                  <a:solidFill>
                    <a:schemeClr val="bg1"/>
                  </a:solidFill>
                </a:rPr>
                <a:t>addToAlter</a:t>
              </a:r>
              <a:r>
                <a:rPr lang="de-DE" sz="1500" dirty="0">
                  <a:solidFill>
                    <a:schemeClr val="bg1"/>
                  </a:solidFill>
                </a:rPr>
                <a:t>(</a:t>
              </a:r>
              <a:r>
                <a:rPr lang="de-DE" sz="1500" dirty="0" err="1">
                  <a:solidFill>
                    <a:schemeClr val="bg1"/>
                  </a:solidFill>
                </a:rPr>
                <a:t>addition</a:t>
              </a:r>
              <a:r>
                <a:rPr lang="de-DE" sz="1500" dirty="0">
                  <a:solidFill>
                    <a:schemeClr val="bg1"/>
                  </a:solidFill>
                </a:rPr>
                <a:t> : </a:t>
              </a:r>
              <a:r>
                <a:rPr lang="de-DE" sz="1500" dirty="0" err="1">
                  <a:solidFill>
                    <a:schemeClr val="bg1"/>
                  </a:solidFill>
                </a:rPr>
                <a:t>int</a:t>
              </a:r>
              <a:r>
                <a:rPr lang="de-DE" sz="1500" dirty="0">
                  <a:solidFill>
                    <a:schemeClr val="bg1"/>
                  </a:solidFill>
                </a:rPr>
                <a:t>) : </a:t>
              </a:r>
              <a:r>
                <a:rPr lang="de-DE" sz="1500" dirty="0" err="1">
                  <a:solidFill>
                    <a:schemeClr val="bg1"/>
                  </a:solidFill>
                </a:rPr>
                <a:t>void</a:t>
              </a:r>
              <a:endParaRPr lang="de-DE" sz="1500" dirty="0">
                <a:solidFill>
                  <a:schemeClr val="bg1"/>
                </a:solidFill>
              </a:endParaRPr>
            </a:p>
            <a:p>
              <a:r>
                <a:rPr lang="de-DE" dirty="0">
                  <a:solidFill>
                    <a:schemeClr val="bg1"/>
                  </a:solidFill>
                </a:rPr>
                <a:t>+ </a:t>
              </a:r>
              <a:r>
                <a:rPr lang="de-DE" dirty="0" err="1">
                  <a:solidFill>
                    <a:schemeClr val="bg1"/>
                  </a:solidFill>
                </a:rPr>
                <a:t>neuesSemester</a:t>
              </a:r>
              <a:r>
                <a:rPr lang="de-DE" dirty="0">
                  <a:solidFill>
                    <a:schemeClr val="bg1"/>
                  </a:solidFill>
                </a:rPr>
                <a:t>() : </a:t>
              </a:r>
              <a:r>
                <a:rPr lang="de-DE" dirty="0" err="1">
                  <a:solidFill>
                    <a:schemeClr val="bg1"/>
                  </a:solidFill>
                </a:rPr>
                <a:t>void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258314DC-870E-E5CB-CAFA-5B596502DBF1}"/>
              </a:ext>
            </a:extLst>
          </p:cNvPr>
          <p:cNvSpPr txBox="1"/>
          <p:nvPr/>
        </p:nvSpPr>
        <p:spPr>
          <a:xfrm>
            <a:off x="1925168" y="5620477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Klasse Student in UML abgebildet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EB67139-390D-7181-E47B-BA8F4D3E5D06}"/>
              </a:ext>
            </a:extLst>
          </p:cNvPr>
          <p:cNvSpPr/>
          <p:nvPr/>
        </p:nvSpPr>
        <p:spPr>
          <a:xfrm>
            <a:off x="4029075" y="999295"/>
            <a:ext cx="4619625" cy="90429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/>
              <a:t>REWORK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6835385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473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285F4-185B-8C8E-3B50-02DDE24C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F60DF2-0911-BD7C-9BA0-B59F4560A9C0}"/>
              </a:ext>
            </a:extLst>
          </p:cNvPr>
          <p:cNvSpPr txBox="1"/>
          <p:nvPr/>
        </p:nvSpPr>
        <p:spPr>
          <a:xfrm>
            <a:off x="2070100" y="903287"/>
            <a:ext cx="8051800" cy="5262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Java Basics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„Hello World“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Primitive Datentypen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Rechenoperationen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Arrays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Vergleichsstrukturen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Schleifen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Methoden</a:t>
            </a:r>
          </a:p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Objektorientierung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Klassen, Objekte und komplexe Datentypen</a:t>
            </a:r>
          </a:p>
          <a:p>
            <a:r>
              <a:rPr lang="de-DE" sz="2400" b="1" dirty="0">
                <a:solidFill>
                  <a:schemeClr val="tx1"/>
                </a:solidFill>
              </a:rPr>
              <a:t>- Rekursion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Grundkonzept Rekursion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Rekursion </a:t>
            </a:r>
            <a:r>
              <a:rPr lang="de-DE" sz="2400" dirty="0" err="1">
                <a:solidFill>
                  <a:schemeClr val="tx1"/>
                </a:solidFill>
              </a:rPr>
              <a:t>vs</a:t>
            </a:r>
            <a:r>
              <a:rPr lang="de-DE" sz="2400" dirty="0">
                <a:solidFill>
                  <a:schemeClr val="tx1"/>
                </a:solidFill>
              </a:rPr>
              <a:t> Iteration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- Feedbackrunde und Umfrage</a:t>
            </a:r>
          </a:p>
        </p:txBody>
      </p:sp>
    </p:spTree>
    <p:extLst>
      <p:ext uri="{BB962C8B-B14F-4D97-AF65-F5344CB8AC3E}">
        <p14:creationId xmlns:p14="http://schemas.microsoft.com/office/powerpoint/2010/main" val="10233053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2638921" y="2151727"/>
            <a:ext cx="6914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(„Rekursion“);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7351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2638921" y="2151727"/>
            <a:ext cx="6914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(„Rekursion“);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1906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2638921" y="2151727"/>
            <a:ext cx="6914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(„Rekursion“);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rgbClr val="FFFF00"/>
                </a:solidFill>
              </a:rPr>
              <a:t>rekursionsBeispiel</a:t>
            </a:r>
            <a:r>
              <a:rPr lang="de-DE" sz="4000" dirty="0"/>
              <a:t>();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A1E8DB-64FA-9191-3235-1A1A96093B42}"/>
              </a:ext>
            </a:extLst>
          </p:cNvPr>
          <p:cNvSpPr txBox="1"/>
          <p:nvPr/>
        </p:nvSpPr>
        <p:spPr>
          <a:xfrm>
            <a:off x="1943449" y="5123715"/>
            <a:ext cx="83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Die Methode </a:t>
            </a:r>
            <a:r>
              <a:rPr lang="de-DE" sz="2400" dirty="0" err="1">
                <a:solidFill>
                  <a:srgbClr val="FFFF00"/>
                </a:solidFill>
              </a:rPr>
              <a:t>rekursionsBeispiel</a:t>
            </a:r>
            <a:r>
              <a:rPr lang="de-DE" sz="2400" dirty="0"/>
              <a:t>() ruft </a:t>
            </a:r>
            <a:r>
              <a:rPr lang="de-DE" sz="2400" u="sng" dirty="0"/>
              <a:t>sich selbst auf</a:t>
            </a:r>
            <a:r>
              <a:rPr lang="de-DE" sz="2400" dirty="0"/>
              <a:t> und erzeugt dadurch eine Schleife. Das ist Rekursion</a:t>
            </a:r>
          </a:p>
        </p:txBody>
      </p:sp>
    </p:spTree>
    <p:extLst>
      <p:ext uri="{BB962C8B-B14F-4D97-AF65-F5344CB8AC3E}">
        <p14:creationId xmlns:p14="http://schemas.microsoft.com/office/powerpoint/2010/main" val="28207117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(„0“);</a:t>
            </a:r>
          </a:p>
          <a:p>
            <a:r>
              <a:rPr lang="de-DE" sz="4000" dirty="0"/>
              <a:t>	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FFFF00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-1);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31657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7F7F7F"/>
                </a:solidFill>
              </a:rPr>
              <a:t>public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void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</a:t>
            </a:r>
            <a:r>
              <a:rPr lang="de-DE" sz="4000" dirty="0">
                <a:solidFill>
                  <a:srgbClr val="7F7F7F"/>
                </a:solidFill>
              </a:rPr>
              <a:t>{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if</a:t>
            </a:r>
            <a:r>
              <a:rPr lang="de-DE" sz="4000" dirty="0">
                <a:solidFill>
                  <a:srgbClr val="7F7F7F"/>
                </a:solidFill>
              </a:rPr>
              <a:t>(i == 0){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(„0“);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	</a:t>
            </a:r>
            <a:r>
              <a:rPr lang="de-DE" sz="4000" dirty="0" err="1">
                <a:solidFill>
                  <a:srgbClr val="7F7F7F"/>
                </a:solidFill>
              </a:rPr>
              <a:t>return</a:t>
            </a:r>
            <a:r>
              <a:rPr lang="de-DE" sz="4000" dirty="0">
                <a:solidFill>
                  <a:srgbClr val="7F7F7F"/>
                </a:solidFill>
              </a:rPr>
              <a:t>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}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(i);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FFFF00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-1);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21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525A55-3522-13B9-AF9E-EAEB3B7F7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747272"/>
            <a:ext cx="6477000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class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Main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main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String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[]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args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System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out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JetBrains Mono"/>
              </a:rPr>
              <a:t>println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"Hello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world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JetBrains Mono"/>
              </a:rPr>
              <a:t>!"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de-DE" altLang="de-DE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F7698E5-1D39-2A63-3906-AB084DBC5C80}"/>
              </a:ext>
            </a:extLst>
          </p:cNvPr>
          <p:cNvCxnSpPr>
            <a:cxnSpLocks/>
          </p:cNvCxnSpPr>
          <p:nvPr/>
        </p:nvCxnSpPr>
        <p:spPr>
          <a:xfrm flipH="1">
            <a:off x="7753350" y="2752725"/>
            <a:ext cx="19526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8D06E14-C998-1B32-422B-D336D42266D9}"/>
              </a:ext>
            </a:extLst>
          </p:cNvPr>
          <p:cNvCxnSpPr>
            <a:cxnSpLocks/>
          </p:cNvCxnSpPr>
          <p:nvPr/>
        </p:nvCxnSpPr>
        <p:spPr>
          <a:xfrm flipV="1">
            <a:off x="6677025" y="3739128"/>
            <a:ext cx="0" cy="1371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398444D-78A2-650F-3727-0E36E0BC72F6}"/>
              </a:ext>
            </a:extLst>
          </p:cNvPr>
          <p:cNvCxnSpPr>
            <a:cxnSpLocks/>
          </p:cNvCxnSpPr>
          <p:nvPr/>
        </p:nvCxnSpPr>
        <p:spPr>
          <a:xfrm>
            <a:off x="2152650" y="3505200"/>
            <a:ext cx="1171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9E4D694-1B94-4378-D6AA-FFF0FC943B3C}"/>
              </a:ext>
            </a:extLst>
          </p:cNvPr>
          <p:cNvSpPr txBox="1"/>
          <p:nvPr/>
        </p:nvSpPr>
        <p:spPr>
          <a:xfrm>
            <a:off x="314325" y="3320534"/>
            <a:ext cx="1838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Methodenaufruf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1ABA37-F29A-869B-3946-DC59C63D0BC4}"/>
              </a:ext>
            </a:extLst>
          </p:cNvPr>
          <p:cNvSpPr txBox="1"/>
          <p:nvPr/>
        </p:nvSpPr>
        <p:spPr>
          <a:xfrm>
            <a:off x="5838825" y="511072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Parameter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622508-2BE1-ECD2-49C4-AFAED27930F2}"/>
              </a:ext>
            </a:extLst>
          </p:cNvPr>
          <p:cNvSpPr txBox="1"/>
          <p:nvPr/>
        </p:nvSpPr>
        <p:spPr>
          <a:xfrm>
            <a:off x="9705975" y="2568059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Main Methode</a:t>
            </a:r>
          </a:p>
        </p:txBody>
      </p:sp>
    </p:spTree>
    <p:extLst>
      <p:ext uri="{BB962C8B-B14F-4D97-AF65-F5344CB8AC3E}">
        <p14:creationId xmlns:p14="http://schemas.microsoft.com/office/powerpoint/2010/main" val="20486910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7F7F7F"/>
                </a:solidFill>
              </a:rPr>
              <a:t>public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void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</a:t>
            </a:r>
            <a:r>
              <a:rPr lang="de-DE" sz="4000" dirty="0">
                <a:solidFill>
                  <a:srgbClr val="7F7F7F"/>
                </a:solidFill>
              </a:rPr>
              <a:t>{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if</a:t>
            </a:r>
            <a:r>
              <a:rPr lang="de-DE" sz="4000" dirty="0">
                <a:solidFill>
                  <a:srgbClr val="7F7F7F"/>
                </a:solidFill>
              </a:rPr>
              <a:t>(i == 0){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(„0“);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	</a:t>
            </a:r>
            <a:r>
              <a:rPr lang="de-DE" sz="4000" dirty="0" err="1">
                <a:solidFill>
                  <a:srgbClr val="7F7F7F"/>
                </a:solidFill>
              </a:rPr>
              <a:t>return</a:t>
            </a:r>
            <a:r>
              <a:rPr lang="de-DE" sz="4000" dirty="0">
                <a:solidFill>
                  <a:srgbClr val="7F7F7F"/>
                </a:solidFill>
              </a:rPr>
              <a:t>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}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(i);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FFFF00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-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D6829D-1F55-892A-0F97-0D1AEFCE85A9}"/>
              </a:ext>
            </a:extLst>
          </p:cNvPr>
          <p:cNvSpPr txBox="1"/>
          <p:nvPr/>
        </p:nvSpPr>
        <p:spPr>
          <a:xfrm>
            <a:off x="8396388" y="4366226"/>
            <a:ext cx="2945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Rekursionsaufruf. In diesem Fall wird der Parameter mit jedem Aufruf um 1 verringert 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0278BD13-A3A4-FDA1-9767-187D8EBFB995}"/>
              </a:ext>
            </a:extLst>
          </p:cNvPr>
          <p:cNvCxnSpPr/>
          <p:nvPr/>
        </p:nvCxnSpPr>
        <p:spPr>
          <a:xfrm flipH="1">
            <a:off x="7088696" y="4966391"/>
            <a:ext cx="10486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1188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7F7F7F"/>
                </a:solidFill>
              </a:rPr>
              <a:t>public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void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countRec</a:t>
            </a:r>
            <a:r>
              <a:rPr lang="de-DE" sz="4000" dirty="0">
                <a:solidFill>
                  <a:srgbClr val="7F7F7F"/>
                </a:solidFill>
              </a:rPr>
              <a:t>(</a:t>
            </a:r>
            <a:r>
              <a:rPr lang="de-DE" sz="4000" dirty="0" err="1">
                <a:solidFill>
                  <a:srgbClr val="7F7F7F"/>
                </a:solidFill>
              </a:rPr>
              <a:t>int</a:t>
            </a:r>
            <a:r>
              <a:rPr lang="de-DE" sz="4000" dirty="0">
                <a:solidFill>
                  <a:srgbClr val="7F7F7F"/>
                </a:solidFill>
              </a:rPr>
              <a:t> i){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(„0“);</a:t>
            </a:r>
          </a:p>
          <a:p>
            <a:r>
              <a:rPr lang="de-DE" sz="4000" dirty="0"/>
              <a:t>	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}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(i);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 </a:t>
            </a:r>
            <a:r>
              <a:rPr lang="de-DE" sz="4000" dirty="0" err="1">
                <a:solidFill>
                  <a:srgbClr val="7F7F7F"/>
                </a:solidFill>
              </a:rPr>
              <a:t>countRec</a:t>
            </a:r>
            <a:r>
              <a:rPr lang="de-DE" sz="4000" dirty="0">
                <a:solidFill>
                  <a:srgbClr val="7F7F7F"/>
                </a:solidFill>
              </a:rPr>
              <a:t>(i-1);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70317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7F7F7F"/>
                </a:solidFill>
              </a:rPr>
              <a:t>public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void</a:t>
            </a:r>
            <a:r>
              <a:rPr lang="de-DE" sz="4000" dirty="0">
                <a:solidFill>
                  <a:srgbClr val="7F7F7F"/>
                </a:solidFill>
              </a:rPr>
              <a:t> </a:t>
            </a:r>
            <a:r>
              <a:rPr lang="de-DE" sz="4000" dirty="0" err="1">
                <a:solidFill>
                  <a:srgbClr val="7F7F7F"/>
                </a:solidFill>
              </a:rPr>
              <a:t>countRec</a:t>
            </a:r>
            <a:r>
              <a:rPr lang="de-DE" sz="4000" dirty="0">
                <a:solidFill>
                  <a:srgbClr val="7F7F7F"/>
                </a:solidFill>
              </a:rPr>
              <a:t>(</a:t>
            </a:r>
            <a:r>
              <a:rPr lang="de-DE" sz="4000" dirty="0" err="1">
                <a:solidFill>
                  <a:srgbClr val="7F7F7F"/>
                </a:solidFill>
              </a:rPr>
              <a:t>int</a:t>
            </a:r>
            <a:r>
              <a:rPr lang="de-DE" sz="4000" dirty="0">
                <a:solidFill>
                  <a:srgbClr val="7F7F7F"/>
                </a:solidFill>
              </a:rPr>
              <a:t> i){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(„0“);</a:t>
            </a:r>
          </a:p>
          <a:p>
            <a:r>
              <a:rPr lang="de-DE" sz="4000" dirty="0"/>
              <a:t>	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}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</a:t>
            </a:r>
            <a:r>
              <a:rPr lang="de-DE" sz="4000" dirty="0" err="1">
                <a:solidFill>
                  <a:srgbClr val="7F7F7F"/>
                </a:solidFill>
              </a:rPr>
              <a:t>System.out.println</a:t>
            </a:r>
            <a:r>
              <a:rPr lang="de-DE" sz="4000" dirty="0">
                <a:solidFill>
                  <a:srgbClr val="7F7F7F"/>
                </a:solidFill>
              </a:rPr>
              <a:t>(i);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	 </a:t>
            </a:r>
            <a:r>
              <a:rPr lang="de-DE" sz="4000" dirty="0" err="1">
                <a:solidFill>
                  <a:srgbClr val="7F7F7F"/>
                </a:solidFill>
              </a:rPr>
              <a:t>countRec</a:t>
            </a:r>
            <a:r>
              <a:rPr lang="de-DE" sz="4000" dirty="0">
                <a:solidFill>
                  <a:srgbClr val="7F7F7F"/>
                </a:solidFill>
              </a:rPr>
              <a:t>(i-1);</a:t>
            </a:r>
          </a:p>
          <a:p>
            <a:r>
              <a:rPr lang="de-DE" sz="4000" dirty="0">
                <a:solidFill>
                  <a:srgbClr val="7F7F7F"/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790521-FCEE-9971-7898-7DB336D6CD3A}"/>
              </a:ext>
            </a:extLst>
          </p:cNvPr>
          <p:cNvSpPr txBox="1"/>
          <p:nvPr/>
        </p:nvSpPr>
        <p:spPr>
          <a:xfrm>
            <a:off x="71437" y="2045721"/>
            <a:ext cx="2945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Abbruchbedingung, damit wir in keine Endlosschleife geraten. Wenn </a:t>
            </a:r>
            <a:r>
              <a:rPr lang="de-DE" dirty="0">
                <a:solidFill>
                  <a:srgbClr val="FFFF00"/>
                </a:solidFill>
              </a:rPr>
              <a:t>i</a:t>
            </a:r>
            <a:r>
              <a:rPr lang="de-DE" dirty="0"/>
              <a:t> = 0, dann drucken wir 0 und beenden die ganze Methode (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1C97BB5-FFA7-7EBB-0208-F7EDB51B35FC}"/>
              </a:ext>
            </a:extLst>
          </p:cNvPr>
          <p:cNvCxnSpPr>
            <a:cxnSpLocks/>
          </p:cNvCxnSpPr>
          <p:nvPr/>
        </p:nvCxnSpPr>
        <p:spPr>
          <a:xfrm>
            <a:off x="2767959" y="2510054"/>
            <a:ext cx="7801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707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/>
          </a:bodyPr>
          <a:lstStyle/>
          <a:p>
            <a:r>
              <a:rPr lang="de-DE" dirty="0"/>
              <a:t>Rekursion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158048" y="920621"/>
            <a:ext cx="5875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(„0“);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FFFF00"/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countRec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-1);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22399A-24C6-84D8-3595-789736403045}"/>
              </a:ext>
            </a:extLst>
          </p:cNvPr>
          <p:cNvSpPr txBox="1"/>
          <p:nvPr/>
        </p:nvSpPr>
        <p:spPr>
          <a:xfrm>
            <a:off x="947956" y="3053593"/>
            <a:ext cx="186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geht auch, braucht aber ne Zeile mehr ;)</a:t>
            </a:r>
          </a:p>
        </p:txBody>
      </p:sp>
    </p:spTree>
    <p:extLst>
      <p:ext uri="{BB962C8B-B14F-4D97-AF65-F5344CB8AC3E}">
        <p14:creationId xmlns:p14="http://schemas.microsoft.com/office/powerpoint/2010/main" val="32049484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Rekursion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695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BD76A8-BE21-665B-93BE-44D6A8DBF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212112" cy="2387600"/>
          </a:xfrm>
        </p:spPr>
        <p:txBody>
          <a:bodyPr/>
          <a:lstStyle/>
          <a:p>
            <a:r>
              <a:rPr lang="de-DE" dirty="0"/>
              <a:t>Vielen Dank für eure Teilnahme und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04DEAA-F286-F758-3D15-51645F3CC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Jetzt gibt‘s noch ne kleine Umfrage und ihr seid erlöst :D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FB535C-41FB-0748-952B-825116280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7" b="49492"/>
          <a:stretch/>
        </p:blipFill>
        <p:spPr>
          <a:xfrm>
            <a:off x="10093910" y="6280840"/>
            <a:ext cx="2018191" cy="452502"/>
          </a:xfrm>
          <a:prstGeom prst="roundRect">
            <a:avLst>
              <a:gd name="adj" fmla="val 165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665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525A55-3522-13B9-AF9E-EAEB3B7F7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747272"/>
            <a:ext cx="6477000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class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Main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main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JetBrains Mono"/>
              </a:rPr>
              <a:t>String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[]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args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System.out.println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("Hello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world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!");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}</a:t>
            </a:r>
            <a:endParaRPr kumimoji="0" lang="de-DE" altLang="de-DE" sz="4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D0D29B-B39C-31A3-59D0-A353809CB57C}"/>
              </a:ext>
            </a:extLst>
          </p:cNvPr>
          <p:cNvSpPr txBox="1"/>
          <p:nvPr/>
        </p:nvSpPr>
        <p:spPr>
          <a:xfrm>
            <a:off x="2857500" y="4505325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Alles, was in der Main-Methode steht, wird ausgeführt, wenn wir auf Run drücken!</a:t>
            </a:r>
          </a:p>
        </p:txBody>
      </p:sp>
    </p:spTree>
    <p:extLst>
      <p:ext uri="{BB962C8B-B14F-4D97-AF65-F5344CB8AC3E}">
        <p14:creationId xmlns:p14="http://schemas.microsoft.com/office/powerpoint/2010/main" val="362733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Primitive Datentypen</a:t>
            </a:r>
          </a:p>
        </p:txBody>
      </p:sp>
    </p:spTree>
    <p:extLst>
      <p:ext uri="{BB962C8B-B14F-4D97-AF65-F5344CB8AC3E}">
        <p14:creationId xmlns:p14="http://schemas.microsoft.com/office/powerpoint/2010/main" val="178787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04E484-3B1D-2FD7-4DD5-B042E852DE26}"/>
              </a:ext>
            </a:extLst>
          </p:cNvPr>
          <p:cNvSpPr txBox="1"/>
          <p:nvPr/>
        </p:nvSpPr>
        <p:spPr>
          <a:xfrm>
            <a:off x="961448" y="903287"/>
            <a:ext cx="104304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Zahlenwerte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dirty="0"/>
              <a:t> : Speichert Ganzzahlen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double</a:t>
            </a:r>
            <a:r>
              <a:rPr lang="de-DE" dirty="0"/>
              <a:t>: Speichert Dezimalzahlen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double </a:t>
            </a:r>
            <a:r>
              <a:rPr lang="de-DE" dirty="0" err="1">
                <a:solidFill>
                  <a:schemeClr val="accent2"/>
                </a:solidFill>
              </a:rPr>
              <a:t>dezZahl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1.75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float</a:t>
            </a:r>
            <a:r>
              <a:rPr lang="de-DE" dirty="0"/>
              <a:t>: Speichert Dezimalzahlen. Kleiner und ungenauer als double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float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floatZahl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1.75f</a:t>
            </a:r>
            <a:r>
              <a:rPr lang="de-DE" dirty="0"/>
              <a:t>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Zeichen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Speichert ein einzelnes Zeichen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zeichen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‘a‘;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-&gt; Kann auch als Zahl dargestellt werden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zeichenA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97;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String: Speichert Zeichenketten beliebiger Länge. Ist ein Objekt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String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wort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„Hallo“;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Wahrheitswerte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boolean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Ist entweder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true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oder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false</a:t>
            </a:r>
            <a:endParaRPr lang="de-DE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boolean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hastDuSpass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true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299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04E484-3B1D-2FD7-4DD5-B042E852DE26}"/>
              </a:ext>
            </a:extLst>
          </p:cNvPr>
          <p:cNvSpPr txBox="1"/>
          <p:nvPr/>
        </p:nvSpPr>
        <p:spPr>
          <a:xfrm>
            <a:off x="961448" y="903287"/>
            <a:ext cx="104304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Zahlenwerte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: Speichert Ganzzahlen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zahl = 1;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double: Speichert Dezimalzahlen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double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dezZahl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1.75;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Speichert Dezimalzahlen. Kleiner und ungenauer als double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floatZahl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1.75f;</a:t>
            </a:r>
          </a:p>
          <a:p>
            <a:r>
              <a:rPr lang="de-DE" dirty="0"/>
              <a:t>Zeichen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/>
              <a:t>: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/>
              <a:t>Speichert ein einzelnes Zeichen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zeichen</a:t>
            </a:r>
            <a:r>
              <a:rPr lang="de-DE" dirty="0"/>
              <a:t> = </a:t>
            </a:r>
            <a:r>
              <a:rPr lang="de-DE" dirty="0">
                <a:solidFill>
                  <a:schemeClr val="accent3"/>
                </a:solidFill>
              </a:rPr>
              <a:t>‘a‘</a:t>
            </a:r>
            <a:r>
              <a:rPr lang="de-DE" dirty="0"/>
              <a:t>;</a:t>
            </a:r>
          </a:p>
          <a:p>
            <a:r>
              <a:rPr lang="de-DE" dirty="0"/>
              <a:t>		-&gt; Kann auch als Zahl dargestellt werden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zeichenA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97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>
                <a:solidFill>
                  <a:schemeClr val="accent1"/>
                </a:solidFill>
              </a:rPr>
              <a:t>String</a:t>
            </a:r>
            <a:r>
              <a:rPr lang="de-DE" dirty="0"/>
              <a:t>: Speichert Zeichenketten beliebiger Länge. Ist ein Objekt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</a:rPr>
              <a:t>String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wort</a:t>
            </a:r>
            <a:r>
              <a:rPr lang="de-DE" dirty="0"/>
              <a:t> = </a:t>
            </a:r>
            <a:r>
              <a:rPr lang="de-DE" dirty="0">
                <a:solidFill>
                  <a:schemeClr val="accent3"/>
                </a:solidFill>
              </a:rPr>
              <a:t>„Hallo“</a:t>
            </a:r>
            <a:r>
              <a:rPr lang="de-DE" dirty="0"/>
              <a:t>;</a:t>
            </a:r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Wahrheitswerte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boolean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Ist entweder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true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oder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false</a:t>
            </a:r>
            <a:endParaRPr lang="de-DE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boolean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hastDuSpass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true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540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04E484-3B1D-2FD7-4DD5-B042E852DE26}"/>
              </a:ext>
            </a:extLst>
          </p:cNvPr>
          <p:cNvSpPr txBox="1"/>
          <p:nvPr/>
        </p:nvSpPr>
        <p:spPr>
          <a:xfrm>
            <a:off x="961448" y="903287"/>
            <a:ext cx="104304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Zahlenwerte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: Speichert Ganzzahlen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zahl = 1;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double: Speichert Dezimalzahlen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double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dezZahl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1.75;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Speichert Dezimalzahlen. Kleiner und ungenauer als double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floatZahl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1.75f;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Zeichen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: Speichert ein einzelnes Zeichen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zeichen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‘a‘;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-&gt; Kann auch als Zahl dargestellt werden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char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zeichenA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97;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String: Speichert Zeichenketten beliebiger Länge. Ist ein Objekt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		-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String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wort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= „Hallo“;</a:t>
            </a:r>
          </a:p>
          <a:p>
            <a:r>
              <a:rPr lang="de-DE" dirty="0"/>
              <a:t>Wahrheitswerte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dirty="0"/>
              <a:t>: Ist entweder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dirty="0"/>
              <a:t> oder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false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dirty="0"/>
              <a:t>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dirty="0"/>
              <a:t> </a:t>
            </a:r>
            <a:r>
              <a:rPr lang="de-DE" dirty="0" err="1"/>
              <a:t>hastDuSpass</a:t>
            </a:r>
            <a:r>
              <a:rPr lang="de-DE" dirty="0"/>
              <a:t> =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dirty="0"/>
              <a:t>;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2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04E484-3B1D-2FD7-4DD5-B042E852DE26}"/>
              </a:ext>
            </a:extLst>
          </p:cNvPr>
          <p:cNvSpPr txBox="1"/>
          <p:nvPr/>
        </p:nvSpPr>
        <p:spPr>
          <a:xfrm>
            <a:off x="961448" y="903287"/>
            <a:ext cx="104304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Zahlenwerte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dirty="0"/>
              <a:t> : Speichert Ganzzahlen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double</a:t>
            </a:r>
            <a:r>
              <a:rPr lang="de-DE" dirty="0"/>
              <a:t>: Speichert Dezimalzahlen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double </a:t>
            </a:r>
            <a:r>
              <a:rPr lang="de-DE" dirty="0" err="1">
                <a:solidFill>
                  <a:schemeClr val="accent2"/>
                </a:solidFill>
              </a:rPr>
              <a:t>dezZahl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1.75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float</a:t>
            </a:r>
            <a:r>
              <a:rPr lang="de-DE" dirty="0"/>
              <a:t>: Speichert Dezimalzahlen. Kleiner und ungenauer als double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float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floatZahl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1.75f</a:t>
            </a:r>
            <a:r>
              <a:rPr lang="de-DE" dirty="0"/>
              <a:t>;</a:t>
            </a:r>
          </a:p>
          <a:p>
            <a:r>
              <a:rPr lang="de-DE" dirty="0"/>
              <a:t>Zeichen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/>
              <a:t>: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/>
              <a:t>Speichert ein einzelnes Zeichen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zeichen</a:t>
            </a:r>
            <a:r>
              <a:rPr lang="de-DE" dirty="0"/>
              <a:t> = </a:t>
            </a:r>
            <a:r>
              <a:rPr lang="de-DE" dirty="0">
                <a:solidFill>
                  <a:schemeClr val="accent3"/>
                </a:solidFill>
              </a:rPr>
              <a:t>‘a‘</a:t>
            </a:r>
            <a:r>
              <a:rPr lang="de-DE" dirty="0"/>
              <a:t>;</a:t>
            </a:r>
          </a:p>
          <a:p>
            <a:r>
              <a:rPr lang="de-DE" dirty="0"/>
              <a:t>		-&gt; Kann auch als Zahl dargestellt werden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char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zeichenA</a:t>
            </a:r>
            <a:r>
              <a:rPr lang="de-DE" dirty="0"/>
              <a:t> = </a:t>
            </a:r>
            <a:r>
              <a:rPr lang="de-D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97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>
                <a:solidFill>
                  <a:schemeClr val="accent1"/>
                </a:solidFill>
              </a:rPr>
              <a:t>String</a:t>
            </a:r>
            <a:r>
              <a:rPr lang="de-DE" dirty="0"/>
              <a:t>: Speichert Zeichenketten beliebiger Länge. Ist ein Objekt</a:t>
            </a:r>
          </a:p>
          <a:p>
            <a:r>
              <a:rPr lang="de-DE" dirty="0"/>
              <a:t>	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</a:rPr>
              <a:t>String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wort</a:t>
            </a:r>
            <a:r>
              <a:rPr lang="de-DE" dirty="0"/>
              <a:t> = </a:t>
            </a:r>
            <a:r>
              <a:rPr lang="de-DE" dirty="0">
                <a:solidFill>
                  <a:schemeClr val="accent3"/>
                </a:solidFill>
              </a:rPr>
              <a:t>„Hallo“</a:t>
            </a:r>
            <a:r>
              <a:rPr lang="de-DE" dirty="0"/>
              <a:t>;</a:t>
            </a:r>
            <a:endParaRPr lang="de-DE" dirty="0">
              <a:solidFill>
                <a:schemeClr val="accent3"/>
              </a:solidFill>
            </a:endParaRPr>
          </a:p>
          <a:p>
            <a:r>
              <a:rPr lang="de-DE" dirty="0"/>
              <a:t>Wahrheitswerte</a:t>
            </a:r>
          </a:p>
          <a:p>
            <a:r>
              <a:rPr lang="de-DE" dirty="0"/>
              <a:t>	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dirty="0"/>
              <a:t>: Ist entweder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dirty="0"/>
              <a:t> oder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false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dirty="0"/>
              <a:t>	-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boolean</a:t>
            </a:r>
            <a:r>
              <a:rPr lang="de-DE" dirty="0"/>
              <a:t> </a:t>
            </a:r>
            <a:r>
              <a:rPr lang="de-DE" dirty="0" err="1"/>
              <a:t>hastDuSpass</a:t>
            </a:r>
            <a:r>
              <a:rPr lang="de-DE" dirty="0"/>
              <a:t> = 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dirty="0"/>
              <a:t>;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4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40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285F4-185B-8C8E-3B50-02DDE24C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F60DF2-0911-BD7C-9BA0-B59F4560A9C0}"/>
              </a:ext>
            </a:extLst>
          </p:cNvPr>
          <p:cNvSpPr txBox="1"/>
          <p:nvPr/>
        </p:nvSpPr>
        <p:spPr>
          <a:xfrm>
            <a:off x="2070100" y="903287"/>
            <a:ext cx="8051800" cy="5262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</a:rPr>
              <a:t>- Java Basics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„Hello World“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Primitive Datentypen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Rechenoperationen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Arrays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Vergleichsstrukturen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Schleifen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Methoden</a:t>
            </a:r>
          </a:p>
          <a:p>
            <a:r>
              <a:rPr lang="de-DE" sz="2400" b="1" dirty="0">
                <a:solidFill>
                  <a:schemeClr val="tx1"/>
                </a:solidFill>
              </a:rPr>
              <a:t>- Objektorientierung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Klassen, Objekte und komplexe Datentypen</a:t>
            </a:r>
          </a:p>
          <a:p>
            <a:r>
              <a:rPr lang="de-DE" sz="2400" b="1" dirty="0">
                <a:solidFill>
                  <a:schemeClr val="tx1"/>
                </a:solidFill>
              </a:rPr>
              <a:t>- Rekursion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Grundkonzept Rekursion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Rekursion </a:t>
            </a:r>
            <a:r>
              <a:rPr lang="de-DE" sz="2400" dirty="0" err="1">
                <a:solidFill>
                  <a:schemeClr val="tx1"/>
                </a:solidFill>
              </a:rPr>
              <a:t>vs</a:t>
            </a:r>
            <a:r>
              <a:rPr lang="de-DE" sz="2400" dirty="0">
                <a:solidFill>
                  <a:schemeClr val="tx1"/>
                </a:solidFill>
              </a:rPr>
              <a:t> Iteration</a:t>
            </a:r>
          </a:p>
          <a:p>
            <a:r>
              <a:rPr lang="de-DE" sz="2400" dirty="0">
                <a:solidFill>
                  <a:schemeClr val="tx1"/>
                </a:solidFill>
              </a:rPr>
              <a:t>- Feedbackrunde und Umfrage</a:t>
            </a:r>
          </a:p>
        </p:txBody>
      </p:sp>
    </p:spTree>
    <p:extLst>
      <p:ext uri="{BB962C8B-B14F-4D97-AF65-F5344CB8AC3E}">
        <p14:creationId xmlns:p14="http://schemas.microsoft.com/office/powerpoint/2010/main" val="4119308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3790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2879630" y="3075057"/>
            <a:ext cx="6432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 </a:t>
            </a:r>
          </a:p>
        </p:txBody>
      </p:sp>
    </p:spTree>
    <p:extLst>
      <p:ext uri="{BB962C8B-B14F-4D97-AF65-F5344CB8AC3E}">
        <p14:creationId xmlns:p14="http://schemas.microsoft.com/office/powerpoint/2010/main" val="1856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2808323" y="1565038"/>
            <a:ext cx="657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6817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2808323" y="1565038"/>
            <a:ext cx="657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4446165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4446164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4452097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072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4446165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4446164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4452097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3322396" y="877140"/>
            <a:ext cx="6575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r>
              <a:rPr lang="de-DE" sz="4000" dirty="0"/>
              <a:t>;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500546" y="3415738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6777893" y="3414113"/>
            <a:ext cx="1013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29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4446165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4446164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4452097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3322396" y="877140"/>
            <a:ext cx="6575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r>
              <a:rPr lang="de-DE" sz="4000" dirty="0"/>
              <a:t>;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500546" y="3415738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6777893" y="3414113"/>
            <a:ext cx="1013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801D5E1-F932-F2F3-B6D5-EAC830F1EC47}"/>
              </a:ext>
            </a:extLst>
          </p:cNvPr>
          <p:cNvCxnSpPr/>
          <p:nvPr/>
        </p:nvCxnSpPr>
        <p:spPr>
          <a:xfrm flipH="1" flipV="1">
            <a:off x="8704564" y="3942826"/>
            <a:ext cx="1513227" cy="1560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F423083-24F8-195F-9D4B-3D6864C039BF}"/>
              </a:ext>
            </a:extLst>
          </p:cNvPr>
          <p:cNvCxnSpPr>
            <a:cxnSpLocks/>
          </p:cNvCxnSpPr>
          <p:nvPr/>
        </p:nvCxnSpPr>
        <p:spPr>
          <a:xfrm flipV="1">
            <a:off x="4063435" y="3798833"/>
            <a:ext cx="765412" cy="1477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4B9F1E8-14E3-61B3-0D52-82FF140C875F}"/>
              </a:ext>
            </a:extLst>
          </p:cNvPr>
          <p:cNvCxnSpPr>
            <a:cxnSpLocks/>
          </p:cNvCxnSpPr>
          <p:nvPr/>
        </p:nvCxnSpPr>
        <p:spPr>
          <a:xfrm flipH="1" flipV="1">
            <a:off x="6370210" y="3982010"/>
            <a:ext cx="317045" cy="15211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E7CE563-60DE-E027-8E44-56D950878677}"/>
              </a:ext>
            </a:extLst>
          </p:cNvPr>
          <p:cNvSpPr txBox="1"/>
          <p:nvPr/>
        </p:nvSpPr>
        <p:spPr>
          <a:xfrm>
            <a:off x="1900804" y="5618028"/>
            <a:ext cx="802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Was ist mit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800" dirty="0"/>
              <a:t>],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] und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800" dirty="0"/>
              <a:t>]?</a:t>
            </a:r>
          </a:p>
        </p:txBody>
      </p:sp>
    </p:spTree>
    <p:extLst>
      <p:ext uri="{BB962C8B-B14F-4D97-AF65-F5344CB8AC3E}">
        <p14:creationId xmlns:p14="http://schemas.microsoft.com/office/powerpoint/2010/main" val="2964401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3269609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4446165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4446164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4452097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444616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3322396" y="877140"/>
            <a:ext cx="6575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r>
              <a:rPr lang="de-DE" sz="4000" dirty="0"/>
              <a:t>;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500546" y="3415738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6777893" y="3414113"/>
            <a:ext cx="1013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19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4BC308-FF9E-08FD-5DA6-D3C5B645803E}"/>
              </a:ext>
            </a:extLst>
          </p:cNvPr>
          <p:cNvSpPr txBox="1"/>
          <p:nvPr/>
        </p:nvSpPr>
        <p:spPr>
          <a:xfrm>
            <a:off x="4716892" y="3414110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9CCD4C-662E-9D3B-65D0-A8C6514931A9}"/>
              </a:ext>
            </a:extLst>
          </p:cNvPr>
          <p:cNvSpPr txBox="1"/>
          <p:nvPr/>
        </p:nvSpPr>
        <p:spPr>
          <a:xfrm>
            <a:off x="5929638" y="3414111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3D99D11-C8E2-6659-517C-CB73D70E6738}"/>
              </a:ext>
            </a:extLst>
          </p:cNvPr>
          <p:cNvSpPr txBox="1"/>
          <p:nvPr/>
        </p:nvSpPr>
        <p:spPr>
          <a:xfrm>
            <a:off x="8359195" y="3414109"/>
            <a:ext cx="33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endParaRPr lang="de-D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9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4128816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5305372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5305371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531130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2551828" y="826786"/>
            <a:ext cx="74490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„WINF“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„ist“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„cool“</a:t>
            </a:r>
            <a:r>
              <a:rPr lang="de-DE" sz="4000" dirty="0"/>
              <a:t>;</a:t>
            </a:r>
          </a:p>
          <a:p>
            <a:endParaRPr lang="de-DE" sz="4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089225" y="4374910"/>
            <a:ext cx="1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„WINF“</a:t>
            </a:r>
            <a:endParaRPr lang="de-DE" sz="1050" dirty="0">
              <a:solidFill>
                <a:schemeClr val="accent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4378968" y="4358835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„ist“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FE3038-F1B5-B698-387C-FB2557F8911E}"/>
              </a:ext>
            </a:extLst>
          </p:cNvPr>
          <p:cNvSpPr txBox="1"/>
          <p:nvPr/>
        </p:nvSpPr>
        <p:spPr>
          <a:xfrm>
            <a:off x="5589367" y="4358834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„cool“</a:t>
            </a:r>
            <a:endParaRPr lang="de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07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4128816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5305372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5305371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531130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2551828" y="826786"/>
            <a:ext cx="74490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„WINF“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„ist“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„cool“</a:t>
            </a:r>
            <a:r>
              <a:rPr lang="de-DE" sz="4000" dirty="0"/>
              <a:t>;</a:t>
            </a:r>
          </a:p>
          <a:p>
            <a:endParaRPr lang="de-DE" sz="4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089225" y="4374910"/>
            <a:ext cx="1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„WINF“</a:t>
            </a:r>
            <a:endParaRPr lang="de-DE" sz="1050" dirty="0">
              <a:solidFill>
                <a:schemeClr val="accent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4378968" y="4358835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„ist“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FE3038-F1B5-B698-387C-FB2557F8911E}"/>
              </a:ext>
            </a:extLst>
          </p:cNvPr>
          <p:cNvSpPr txBox="1"/>
          <p:nvPr/>
        </p:nvSpPr>
        <p:spPr>
          <a:xfrm>
            <a:off x="5589367" y="4358834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„cool“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2593FA-473A-637C-CE91-D37AB6242C15}"/>
              </a:ext>
            </a:extLst>
          </p:cNvPr>
          <p:cNvSpPr txBox="1"/>
          <p:nvPr/>
        </p:nvSpPr>
        <p:spPr>
          <a:xfrm>
            <a:off x="1900804" y="5975783"/>
            <a:ext cx="802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Was ist mit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3] </a:t>
            </a:r>
            <a:r>
              <a:rPr lang="de-DE" sz="2800" dirty="0"/>
              <a:t>und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800" dirty="0"/>
              <a:t>]?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8BB4209-C0EC-C3A2-FBCB-26607ECC868A}"/>
              </a:ext>
            </a:extLst>
          </p:cNvPr>
          <p:cNvCxnSpPr>
            <a:cxnSpLocks/>
          </p:cNvCxnSpPr>
          <p:nvPr/>
        </p:nvCxnSpPr>
        <p:spPr>
          <a:xfrm flipH="1" flipV="1">
            <a:off x="7495396" y="5006751"/>
            <a:ext cx="421754" cy="7988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0B4C39A-BFEF-4F11-E103-ECA49A021461}"/>
              </a:ext>
            </a:extLst>
          </p:cNvPr>
          <p:cNvCxnSpPr>
            <a:cxnSpLocks/>
          </p:cNvCxnSpPr>
          <p:nvPr/>
        </p:nvCxnSpPr>
        <p:spPr>
          <a:xfrm flipV="1">
            <a:off x="8852562" y="4964481"/>
            <a:ext cx="0" cy="8833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20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9AC5CA6-249D-D1CF-9F04-6052C34458FF}"/>
              </a:ext>
            </a:extLst>
          </p:cNvPr>
          <p:cNvGrpSpPr/>
          <p:nvPr/>
        </p:nvGrpSpPr>
        <p:grpSpPr>
          <a:xfrm>
            <a:off x="3136947" y="4128816"/>
            <a:ext cx="5918105" cy="1061705"/>
            <a:chOff x="3136947" y="3345110"/>
            <a:chExt cx="5918105" cy="10617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EBC8488-A6F2-8E2D-8ABC-148AA3CDC449}"/>
                </a:ext>
              </a:extLst>
            </p:cNvPr>
            <p:cNvSpPr/>
            <p:nvPr/>
          </p:nvSpPr>
          <p:spPr>
            <a:xfrm>
              <a:off x="3136947" y="3345114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67F266F-1EB7-553E-57D7-354A26BCB869}"/>
                </a:ext>
              </a:extLst>
            </p:cNvPr>
            <p:cNvSpPr/>
            <p:nvPr/>
          </p:nvSpPr>
          <p:spPr>
            <a:xfrm>
              <a:off x="4351048" y="3345113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9BB316-A201-5B03-29EF-925B9E3A6393}"/>
                </a:ext>
              </a:extLst>
            </p:cNvPr>
            <p:cNvSpPr/>
            <p:nvPr/>
          </p:nvSpPr>
          <p:spPr>
            <a:xfrm>
              <a:off x="5565149" y="3345112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CE4FC2E-DC74-2015-5413-2D7FE11A9086}"/>
                </a:ext>
              </a:extLst>
            </p:cNvPr>
            <p:cNvSpPr/>
            <p:nvPr/>
          </p:nvSpPr>
          <p:spPr>
            <a:xfrm>
              <a:off x="6779250" y="3345111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95C5DB-87F3-4D5A-17D5-45E3D6BF2204}"/>
                </a:ext>
              </a:extLst>
            </p:cNvPr>
            <p:cNvSpPr/>
            <p:nvPr/>
          </p:nvSpPr>
          <p:spPr>
            <a:xfrm>
              <a:off x="7993351" y="3345110"/>
              <a:ext cx="1061701" cy="10617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71B973AE-EE86-38DD-F063-6D4B2BB45533}"/>
              </a:ext>
            </a:extLst>
          </p:cNvPr>
          <p:cNvSpPr txBox="1"/>
          <p:nvPr/>
        </p:nvSpPr>
        <p:spPr>
          <a:xfrm>
            <a:off x="3414319" y="5305372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0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CE6A53-116E-A6F5-4EAB-DA3C8E50A22E}"/>
              </a:ext>
            </a:extLst>
          </p:cNvPr>
          <p:cNvSpPr txBox="1"/>
          <p:nvPr/>
        </p:nvSpPr>
        <p:spPr>
          <a:xfrm>
            <a:off x="1979802" y="5305371"/>
            <a:ext cx="11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Index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14A16A-CA1F-1352-79A6-E0A9D0BED1F6}"/>
              </a:ext>
            </a:extLst>
          </p:cNvPr>
          <p:cNvSpPr txBox="1"/>
          <p:nvPr/>
        </p:nvSpPr>
        <p:spPr>
          <a:xfrm>
            <a:off x="4701534" y="5311304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9730CB-9350-EB2A-B6DB-726E986E4224}"/>
              </a:ext>
            </a:extLst>
          </p:cNvPr>
          <p:cNvSpPr txBox="1"/>
          <p:nvPr/>
        </p:nvSpPr>
        <p:spPr>
          <a:xfrm>
            <a:off x="5915635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829AAA-5B47-12D6-E81A-65811E00F3B7}"/>
              </a:ext>
            </a:extLst>
          </p:cNvPr>
          <p:cNvSpPr txBox="1"/>
          <p:nvPr/>
        </p:nvSpPr>
        <p:spPr>
          <a:xfrm>
            <a:off x="7129736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C3D385-B849-4631-12B8-CDC2ABC8E5F3}"/>
              </a:ext>
            </a:extLst>
          </p:cNvPr>
          <p:cNvSpPr txBox="1"/>
          <p:nvPr/>
        </p:nvSpPr>
        <p:spPr>
          <a:xfrm>
            <a:off x="8343837" y="5305371"/>
            <a:ext cx="36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B7619-EF61-CD7B-B0D6-3DB6A1EB36AA}"/>
              </a:ext>
            </a:extLst>
          </p:cNvPr>
          <p:cNvSpPr txBox="1"/>
          <p:nvPr/>
        </p:nvSpPr>
        <p:spPr>
          <a:xfrm>
            <a:off x="2551828" y="826786"/>
            <a:ext cx="74490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];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„WINF“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„ist“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[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] = </a:t>
            </a:r>
            <a:r>
              <a:rPr lang="de-DE" sz="4000" dirty="0">
                <a:solidFill>
                  <a:schemeClr val="accent3"/>
                </a:solidFill>
              </a:rPr>
              <a:t>„cool“</a:t>
            </a:r>
            <a:r>
              <a:rPr lang="de-DE" sz="4000" dirty="0"/>
              <a:t>;</a:t>
            </a:r>
          </a:p>
          <a:p>
            <a:endParaRPr lang="de-DE" sz="4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59B1A7-A6F7-7BD1-DF24-E4D2309718D9}"/>
              </a:ext>
            </a:extLst>
          </p:cNvPr>
          <p:cNvSpPr txBox="1"/>
          <p:nvPr/>
        </p:nvSpPr>
        <p:spPr>
          <a:xfrm>
            <a:off x="3089225" y="4374910"/>
            <a:ext cx="1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„WINF“</a:t>
            </a:r>
            <a:endParaRPr lang="de-DE" sz="1050" dirty="0">
              <a:solidFill>
                <a:schemeClr val="accent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BDD51B-0CC2-6FE6-8338-BBC822920996}"/>
              </a:ext>
            </a:extLst>
          </p:cNvPr>
          <p:cNvSpPr txBox="1"/>
          <p:nvPr/>
        </p:nvSpPr>
        <p:spPr>
          <a:xfrm>
            <a:off x="4378968" y="4358835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„ist“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FE3038-F1B5-B698-387C-FB2557F8911E}"/>
              </a:ext>
            </a:extLst>
          </p:cNvPr>
          <p:cNvSpPr txBox="1"/>
          <p:nvPr/>
        </p:nvSpPr>
        <p:spPr>
          <a:xfrm>
            <a:off x="5589367" y="4358834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3"/>
                </a:solidFill>
              </a:rPr>
              <a:t>„cool“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2593FA-473A-637C-CE91-D37AB6242C15}"/>
              </a:ext>
            </a:extLst>
          </p:cNvPr>
          <p:cNvSpPr txBox="1"/>
          <p:nvPr/>
        </p:nvSpPr>
        <p:spPr>
          <a:xfrm>
            <a:off x="1900804" y="5975783"/>
            <a:ext cx="802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Was ist mit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3] </a:t>
            </a:r>
            <a:r>
              <a:rPr lang="de-DE" sz="2800" dirty="0"/>
              <a:t>und </a:t>
            </a:r>
            <a:r>
              <a:rPr lang="de-DE" sz="2800" dirty="0" err="1">
                <a:solidFill>
                  <a:schemeClr val="accent2"/>
                </a:solidFill>
              </a:rPr>
              <a:t>myArray</a:t>
            </a:r>
            <a:r>
              <a:rPr lang="de-DE" sz="2800" dirty="0"/>
              <a:t>[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800" dirty="0"/>
              <a:t>]?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B29DCF-2A8F-AF4D-17D9-56162D9924D5}"/>
              </a:ext>
            </a:extLst>
          </p:cNvPr>
          <p:cNvSpPr txBox="1"/>
          <p:nvPr/>
        </p:nvSpPr>
        <p:spPr>
          <a:xfrm>
            <a:off x="6803468" y="4358833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null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E9293D3-390C-982E-2429-2040C6AE3C68}"/>
              </a:ext>
            </a:extLst>
          </p:cNvPr>
          <p:cNvSpPr txBox="1"/>
          <p:nvPr/>
        </p:nvSpPr>
        <p:spPr>
          <a:xfrm>
            <a:off x="8017569" y="4358832"/>
            <a:ext cx="10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null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7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B5C6B-EDE9-8693-9D96-6D57CBF8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 mir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24A465-1569-8602-8913-BBF6BA9FA488}"/>
              </a:ext>
            </a:extLst>
          </p:cNvPr>
          <p:cNvSpPr txBox="1"/>
          <p:nvPr/>
        </p:nvSpPr>
        <p:spPr>
          <a:xfrm>
            <a:off x="3873114" y="1813726"/>
            <a:ext cx="7715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Rene Jokiel, 22 Jahre alt</a:t>
            </a:r>
          </a:p>
          <a:p>
            <a:r>
              <a:rPr lang="de-DE" sz="2000" dirty="0"/>
              <a:t>- Bachelorabschluss in Wirtschaftsinformatik </a:t>
            </a:r>
          </a:p>
          <a:p>
            <a:r>
              <a:rPr lang="de-DE" sz="2000" dirty="0"/>
              <a:t>	-&gt; Bachelorarbeit über Verwendung von ML, </a:t>
            </a:r>
            <a:r>
              <a:rPr lang="de-DE" sz="2000" dirty="0" err="1"/>
              <a:t>Deeplearning</a:t>
            </a:r>
            <a:r>
              <a:rPr lang="de-DE" sz="2000" dirty="0"/>
              <a:t> und LLM 	in der Prozessüberwachung in Kooperation mit Siemens </a:t>
            </a:r>
            <a:r>
              <a:rPr lang="de-DE" sz="2000" dirty="0" err="1"/>
              <a:t>Healthineers</a:t>
            </a:r>
            <a:endParaRPr lang="de-DE" sz="2000" dirty="0"/>
          </a:p>
          <a:p>
            <a:r>
              <a:rPr lang="de-DE" sz="2000" dirty="0"/>
              <a:t>- Aktuell im Informatik Master Studium</a:t>
            </a:r>
          </a:p>
          <a:p>
            <a:r>
              <a:rPr lang="de-DE" sz="2000" dirty="0"/>
              <a:t>- FSI </a:t>
            </a:r>
            <a:r>
              <a:rPr lang="de-DE" sz="2000" dirty="0" err="1"/>
              <a:t>Winf</a:t>
            </a:r>
            <a:r>
              <a:rPr lang="de-DE" sz="2000" dirty="0"/>
              <a:t>/IIS Mitglied seit 2020, erster Vorstand seit 2024</a:t>
            </a:r>
          </a:p>
          <a:p>
            <a:r>
              <a:rPr lang="de-DE" sz="2000" dirty="0"/>
              <a:t>- Indie </a:t>
            </a:r>
            <a:r>
              <a:rPr lang="de-DE" sz="2000" dirty="0" err="1"/>
              <a:t>GameDev</a:t>
            </a:r>
            <a:r>
              <a:rPr lang="de-DE" sz="2000" dirty="0"/>
              <a:t> seit 2019</a:t>
            </a:r>
          </a:p>
          <a:p>
            <a:r>
              <a:rPr lang="de-DE" sz="2000" dirty="0"/>
              <a:t>- Java in Anwendung seit 2017</a:t>
            </a:r>
          </a:p>
        </p:txBody>
      </p:sp>
      <p:pic>
        <p:nvPicPr>
          <p:cNvPr id="4" name="Grafik 3" descr="Ein Bild, das Person, Kleidung, draußen, Menschliches Gesicht enthält.&#10;&#10;Automatisch generierte Beschreibung">
            <a:extLst>
              <a:ext uri="{FF2B5EF4-FFF2-40B4-BE49-F238E27FC236}">
                <a16:creationId xmlns:a16="http://schemas.microsoft.com/office/drawing/2014/main" id="{D21E46B5-F1FC-1FC9-F4A6-830C2EBD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7" r="22305" b="14013"/>
          <a:stretch/>
        </p:blipFill>
        <p:spPr>
          <a:xfrm rot="16200000">
            <a:off x="-1011538" y="2435058"/>
            <a:ext cx="5410281" cy="31075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44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91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Vergleichsstrukturen</a:t>
            </a:r>
          </a:p>
        </p:txBody>
      </p:sp>
    </p:spTree>
    <p:extLst>
      <p:ext uri="{BB962C8B-B14F-4D97-AF65-F5344CB8AC3E}">
        <p14:creationId xmlns:p14="http://schemas.microsoft.com/office/powerpoint/2010/main" val="781936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4505325" y="2008852"/>
            <a:ext cx="2781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x</a:t>
            </a:r>
            <a:r>
              <a:rPr lang="de-DE" sz="4000" dirty="0"/>
              <a:t> ==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00B050"/>
                </a:solidFill>
              </a:rPr>
              <a:t>//Zeugs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2132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4505325" y="2008852"/>
            <a:ext cx="2781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x</a:t>
            </a:r>
            <a:r>
              <a:rPr lang="de-DE" sz="4000" dirty="0"/>
              <a:t> ==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00B050"/>
                </a:solidFill>
              </a:rPr>
              <a:t>//Zeugs</a:t>
            </a:r>
          </a:p>
          <a:p>
            <a:r>
              <a:rPr lang="de-DE" sz="4000" dirty="0"/>
              <a:t>}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F9B5EF4-601D-DC5C-9479-5E15CB9B6FB0}"/>
              </a:ext>
            </a:extLst>
          </p:cNvPr>
          <p:cNvCxnSpPr>
            <a:cxnSpLocks/>
          </p:cNvCxnSpPr>
          <p:nvPr/>
        </p:nvCxnSpPr>
        <p:spPr>
          <a:xfrm>
            <a:off x="3181350" y="2371725"/>
            <a:ext cx="1171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AF05560-D808-DDEB-B190-FD48CDBDEC9A}"/>
              </a:ext>
            </a:extLst>
          </p:cNvPr>
          <p:cNvCxnSpPr>
            <a:cxnSpLocks/>
          </p:cNvCxnSpPr>
          <p:nvPr/>
        </p:nvCxnSpPr>
        <p:spPr>
          <a:xfrm>
            <a:off x="5924550" y="1219200"/>
            <a:ext cx="0" cy="6381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5C46627-EF4B-9CEF-CB3A-6DE75AEA62F7}"/>
              </a:ext>
            </a:extLst>
          </p:cNvPr>
          <p:cNvCxnSpPr>
            <a:cxnSpLocks/>
          </p:cNvCxnSpPr>
          <p:nvPr/>
        </p:nvCxnSpPr>
        <p:spPr>
          <a:xfrm flipH="1">
            <a:off x="7286625" y="3657600"/>
            <a:ext cx="7810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B5DBAFC-9CBF-FC8E-698B-FFE6DECD915E}"/>
              </a:ext>
            </a:extLst>
          </p:cNvPr>
          <p:cNvSpPr txBox="1"/>
          <p:nvPr/>
        </p:nvSpPr>
        <p:spPr>
          <a:xfrm>
            <a:off x="4505325" y="533169"/>
            <a:ext cx="3000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Bedingung. Muss ein </a:t>
            </a:r>
            <a:r>
              <a:rPr lang="de-DE" dirty="0" err="1"/>
              <a:t>boolscher</a:t>
            </a:r>
            <a:r>
              <a:rPr lang="de-DE" dirty="0"/>
              <a:t> Ausdruck sein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873E0C-7193-2F17-276C-81881F7E144B}"/>
              </a:ext>
            </a:extLst>
          </p:cNvPr>
          <p:cNvSpPr txBox="1"/>
          <p:nvPr/>
        </p:nvSpPr>
        <p:spPr>
          <a:xfrm>
            <a:off x="1062037" y="2187059"/>
            <a:ext cx="300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If-clause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79AC80D-3F7C-BCA6-9898-3025FEBAAC9A}"/>
              </a:ext>
            </a:extLst>
          </p:cNvPr>
          <p:cNvSpPr txBox="1"/>
          <p:nvPr/>
        </p:nvSpPr>
        <p:spPr>
          <a:xfrm>
            <a:off x="8286749" y="3057494"/>
            <a:ext cx="3743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Alles, was in den geschweiften Klammern der </a:t>
            </a:r>
            <a:r>
              <a:rPr lang="de-DE" dirty="0" err="1"/>
              <a:t>if-clause</a:t>
            </a:r>
            <a:r>
              <a:rPr lang="de-DE" dirty="0"/>
              <a:t> steht, wird ausgeführt, wenn die Bedingung erfüllt ist</a:t>
            </a:r>
          </a:p>
        </p:txBody>
      </p:sp>
    </p:spTree>
    <p:extLst>
      <p:ext uri="{BB962C8B-B14F-4D97-AF65-F5344CB8AC3E}">
        <p14:creationId xmlns:p14="http://schemas.microsoft.com/office/powerpoint/2010/main" val="138171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947737" y="133912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8874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947737" y="133912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3970F9A-E21B-571B-C931-0EB8C6784CAC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2647950"/>
            <a:ext cx="2619375" cy="2381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B4677198-CAC9-C212-F029-41828E28A1FF}"/>
              </a:ext>
            </a:extLst>
          </p:cNvPr>
          <p:cNvSpPr txBox="1"/>
          <p:nvPr/>
        </p:nvSpPr>
        <p:spPr>
          <a:xfrm>
            <a:off x="5543550" y="2443846"/>
            <a:ext cx="523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% ist der Modolo. Der Modolo gibt den Rest einer Division zurück. 5 % 2 = 1, denn 5/2 = 2, Rest 1</a:t>
            </a:r>
          </a:p>
        </p:txBody>
      </p:sp>
    </p:spTree>
    <p:extLst>
      <p:ext uri="{BB962C8B-B14F-4D97-AF65-F5344CB8AC3E}">
        <p14:creationId xmlns:p14="http://schemas.microsoft.com/office/powerpoint/2010/main" val="3968012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947737" y="133912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B8870F-6E71-4C92-157A-5394CE6091AD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F9A6033-D280-A560-33D6-E09B2FC5EDBB}"/>
              </a:ext>
            </a:extLst>
          </p:cNvPr>
          <p:cNvSpPr txBox="1"/>
          <p:nvPr/>
        </p:nvSpPr>
        <p:spPr>
          <a:xfrm>
            <a:off x="4000499" y="5164932"/>
            <a:ext cx="456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„zahl ist ungerade“</a:t>
            </a:r>
          </a:p>
        </p:txBody>
      </p:sp>
    </p:spTree>
    <p:extLst>
      <p:ext uri="{BB962C8B-B14F-4D97-AF65-F5344CB8AC3E}">
        <p14:creationId xmlns:p14="http://schemas.microsoft.com/office/powerpoint/2010/main" val="1816565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947737" y="1339125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9670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420C9-4C36-8758-6EB5-4D586EAABFC0}"/>
              </a:ext>
            </a:extLst>
          </p:cNvPr>
          <p:cNvSpPr txBox="1"/>
          <p:nvPr/>
        </p:nvSpPr>
        <p:spPr>
          <a:xfrm>
            <a:off x="947737" y="1339125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E5D1830-BEC1-4EAC-C184-722FFA85E254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21A291-5CD0-C054-2F7F-CA69A5424C82}"/>
              </a:ext>
            </a:extLst>
          </p:cNvPr>
          <p:cNvSpPr txBox="1"/>
          <p:nvPr/>
        </p:nvSpPr>
        <p:spPr>
          <a:xfrm>
            <a:off x="4000499" y="5164932"/>
            <a:ext cx="456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„zahl ist gerade“</a:t>
            </a:r>
          </a:p>
        </p:txBody>
      </p:sp>
    </p:spTree>
    <p:extLst>
      <p:ext uri="{BB962C8B-B14F-4D97-AF65-F5344CB8AC3E}">
        <p14:creationId xmlns:p14="http://schemas.microsoft.com/office/powerpoint/2010/main" val="1324221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8586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09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B5C6B-EDE9-8693-9D96-6D57CBF8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 mir</a:t>
            </a:r>
          </a:p>
        </p:txBody>
      </p:sp>
      <p:pic>
        <p:nvPicPr>
          <p:cNvPr id="4" name="Grafik 3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6330DB0F-FF9E-7CAF-32E2-2E901DAAD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2" y="1475184"/>
            <a:ext cx="3621882" cy="36218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C96F86-32BE-ABEC-978F-9D3F7A305E8D}"/>
              </a:ext>
            </a:extLst>
          </p:cNvPr>
          <p:cNvSpPr txBox="1"/>
          <p:nvPr/>
        </p:nvSpPr>
        <p:spPr>
          <a:xfrm>
            <a:off x="1285874" y="5257800"/>
            <a:ext cx="362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3"/>
              </a:rPr>
              <a:t>https://github.com/BelmontR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A93F91-C21B-63BC-66A6-B16D6F595BA5}"/>
              </a:ext>
            </a:extLst>
          </p:cNvPr>
          <p:cNvSpPr txBox="1"/>
          <p:nvPr/>
        </p:nvSpPr>
        <p:spPr>
          <a:xfrm>
            <a:off x="2589606" y="945118"/>
            <a:ext cx="135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Mein GitHub</a:t>
            </a:r>
          </a:p>
        </p:txBody>
      </p:sp>
      <p:pic>
        <p:nvPicPr>
          <p:cNvPr id="10" name="Grafik 9" descr="Ein Bild, das Muster, Quadrat, Pixel, Design enthält.&#10;&#10;Automatisch generierte Beschreibung">
            <a:extLst>
              <a:ext uri="{FF2B5EF4-FFF2-40B4-BE49-F238E27FC236}">
                <a16:creationId xmlns:a16="http://schemas.microsoft.com/office/drawing/2014/main" id="{C404B72D-C9D3-5928-17D4-4593B5641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8" y="1456134"/>
            <a:ext cx="3629025" cy="36290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3C66A36-1DE8-DE89-E9EA-731F7C547756}"/>
              </a:ext>
            </a:extLst>
          </p:cNvPr>
          <p:cNvSpPr txBox="1"/>
          <p:nvPr/>
        </p:nvSpPr>
        <p:spPr>
          <a:xfrm>
            <a:off x="6981824" y="5257800"/>
            <a:ext cx="362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5"/>
              </a:rPr>
              <a:t>https://www.linkedin.com/in/rene-jokiel-a50821285/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F3593B0-9E84-2B23-1689-9EF2B3676CC8}"/>
              </a:ext>
            </a:extLst>
          </p:cNvPr>
          <p:cNvSpPr txBox="1"/>
          <p:nvPr/>
        </p:nvSpPr>
        <p:spPr>
          <a:xfrm>
            <a:off x="8221268" y="903287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Mein LinkedIn</a:t>
            </a:r>
          </a:p>
        </p:txBody>
      </p:sp>
    </p:spTree>
    <p:extLst>
      <p:ext uri="{BB962C8B-B14F-4D97-AF65-F5344CB8AC3E}">
        <p14:creationId xmlns:p14="http://schemas.microsoft.com/office/powerpoint/2010/main" val="2797112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8586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</a:p>
          <a:p>
            <a:r>
              <a:rPr lang="de-DE" sz="4000" dirty="0"/>
              <a:t>}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AB37DFA-DB86-BFF0-E3DA-38D03D6F321B}"/>
              </a:ext>
            </a:extLst>
          </p:cNvPr>
          <p:cNvCxnSpPr>
            <a:cxnSpLocks/>
          </p:cNvCxnSpPr>
          <p:nvPr/>
        </p:nvCxnSpPr>
        <p:spPr>
          <a:xfrm flipH="1">
            <a:off x="2447925" y="4352925"/>
            <a:ext cx="1981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AA9DABF-76AE-6CDD-2647-F7541BDD7216}"/>
              </a:ext>
            </a:extLst>
          </p:cNvPr>
          <p:cNvSpPr txBox="1"/>
          <p:nvPr/>
        </p:nvSpPr>
        <p:spPr>
          <a:xfrm>
            <a:off x="4543425" y="402975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Wenn die </a:t>
            </a:r>
            <a:r>
              <a:rPr lang="de-DE" dirty="0" err="1"/>
              <a:t>if-clause</a:t>
            </a:r>
            <a:r>
              <a:rPr lang="de-DE" dirty="0"/>
              <a:t> nicht erfüllt wird, wird alles, was im </a:t>
            </a:r>
            <a:r>
              <a:rPr lang="de-DE" dirty="0" err="1"/>
              <a:t>else</a:t>
            </a:r>
            <a:r>
              <a:rPr lang="de-DE" dirty="0"/>
              <a:t> steht, ausgeführt </a:t>
            </a:r>
          </a:p>
        </p:txBody>
      </p:sp>
    </p:spTree>
    <p:extLst>
      <p:ext uri="{BB962C8B-B14F-4D97-AF65-F5344CB8AC3E}">
        <p14:creationId xmlns:p14="http://schemas.microsoft.com/office/powerpoint/2010/main" val="2822637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8586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C29E44D5-8155-29C6-2AB0-B29E0EC5F6E4}"/>
              </a:ext>
            </a:extLst>
          </p:cNvPr>
          <p:cNvSpPr/>
          <p:nvPr/>
        </p:nvSpPr>
        <p:spPr>
          <a:xfrm>
            <a:off x="9667875" y="2234337"/>
            <a:ext cx="971550" cy="151851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847C3D7E-58CC-03C7-ADA6-676B698C89C9}"/>
              </a:ext>
            </a:extLst>
          </p:cNvPr>
          <p:cNvSpPr/>
          <p:nvPr/>
        </p:nvSpPr>
        <p:spPr>
          <a:xfrm>
            <a:off x="8991601" y="4886325"/>
            <a:ext cx="866774" cy="1285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AEF25E-18DD-4784-8DF4-88E074CB4A14}"/>
              </a:ext>
            </a:extLst>
          </p:cNvPr>
          <p:cNvSpPr txBox="1"/>
          <p:nvPr/>
        </p:nvSpPr>
        <p:spPr>
          <a:xfrm>
            <a:off x="10639425" y="2647950"/>
            <a:ext cx="117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Wird</a:t>
            </a:r>
            <a:r>
              <a:rPr lang="de-DE" dirty="0"/>
              <a:t> </a:t>
            </a:r>
            <a:r>
              <a:rPr lang="de-DE" dirty="0">
                <a:solidFill>
                  <a:srgbClr val="92D050"/>
                </a:solidFill>
              </a:rPr>
              <a:t>ausgeführt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02F374-2F34-4F17-26A0-28409C022C5E}"/>
              </a:ext>
            </a:extLst>
          </p:cNvPr>
          <p:cNvSpPr txBox="1"/>
          <p:nvPr/>
        </p:nvSpPr>
        <p:spPr>
          <a:xfrm>
            <a:off x="9934575" y="5206097"/>
            <a:ext cx="117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Wird nicht ausgeführt</a:t>
            </a:r>
          </a:p>
        </p:txBody>
      </p:sp>
    </p:spTree>
    <p:extLst>
      <p:ext uri="{BB962C8B-B14F-4D97-AF65-F5344CB8AC3E}">
        <p14:creationId xmlns:p14="http://schemas.microsoft.com/office/powerpoint/2010/main" val="3858762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8586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(„zahl ist gerade“);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C29E44D5-8155-29C6-2AB0-B29E0EC5F6E4}"/>
              </a:ext>
            </a:extLst>
          </p:cNvPr>
          <p:cNvSpPr/>
          <p:nvPr/>
        </p:nvSpPr>
        <p:spPr>
          <a:xfrm>
            <a:off x="9667875" y="2234337"/>
            <a:ext cx="971550" cy="151851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847C3D7E-58CC-03C7-ADA6-676B698C89C9}"/>
              </a:ext>
            </a:extLst>
          </p:cNvPr>
          <p:cNvSpPr/>
          <p:nvPr/>
        </p:nvSpPr>
        <p:spPr>
          <a:xfrm>
            <a:off x="8991601" y="4886325"/>
            <a:ext cx="866774" cy="1285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AEF25E-18DD-4784-8DF4-88E074CB4A14}"/>
              </a:ext>
            </a:extLst>
          </p:cNvPr>
          <p:cNvSpPr txBox="1"/>
          <p:nvPr/>
        </p:nvSpPr>
        <p:spPr>
          <a:xfrm>
            <a:off x="10639425" y="2647950"/>
            <a:ext cx="117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Wird nicht ausgeführt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02F374-2F34-4F17-26A0-28409C022C5E}"/>
              </a:ext>
            </a:extLst>
          </p:cNvPr>
          <p:cNvSpPr txBox="1"/>
          <p:nvPr/>
        </p:nvSpPr>
        <p:spPr>
          <a:xfrm>
            <a:off x="9934575" y="5206097"/>
            <a:ext cx="117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Wird ausgeführt</a:t>
            </a:r>
          </a:p>
        </p:txBody>
      </p:sp>
    </p:spTree>
    <p:extLst>
      <p:ext uri="{BB962C8B-B14F-4D97-AF65-F5344CB8AC3E}">
        <p14:creationId xmlns:p14="http://schemas.microsoft.com/office/powerpoint/2010/main" val="124652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AB921-B445-120A-5947-D376209BA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9AA3B-F403-7BFC-18B8-C7C4E01A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CBE7C8-ADBB-22AA-3AAB-500155697597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(„Beide Zahlen sind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386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6EC7A-A550-1114-13E3-F283D4F0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35B2C-776B-6D58-AC57-273C762C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568276-6936-E4DF-ECF8-CD23A5192D93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5;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350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BA89-4886-86DC-581E-052F7549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B3164-962D-C55F-73A5-05C4B62D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2DD7B7-7244-A611-95DF-3D9FBCE81E0C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5;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3B764B9A-50EA-E356-C413-6C1FD84CA230}"/>
              </a:ext>
            </a:extLst>
          </p:cNvPr>
          <p:cNvCxnSpPr>
            <a:cxnSpLocks/>
          </p:cNvCxnSpPr>
          <p:nvPr/>
        </p:nvCxnSpPr>
        <p:spPr>
          <a:xfrm>
            <a:off x="4742916" y="2093720"/>
            <a:ext cx="413314" cy="5685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0721245-B600-1065-1725-87C9CADD2757}"/>
              </a:ext>
            </a:extLst>
          </p:cNvPr>
          <p:cNvSpPr txBox="1"/>
          <p:nvPr/>
        </p:nvSpPr>
        <p:spPr>
          <a:xfrm>
            <a:off x="4284559" y="1517204"/>
            <a:ext cx="174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„Und“</a:t>
            </a:r>
          </a:p>
        </p:txBody>
      </p:sp>
    </p:spTree>
    <p:extLst>
      <p:ext uri="{BB962C8B-B14F-4D97-AF65-F5344CB8AC3E}">
        <p14:creationId xmlns:p14="http://schemas.microsoft.com/office/powerpoint/2010/main" val="1010860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4F6A4-D3CF-B28A-C3D0-94E831C3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B664C-3769-3BA7-0905-C07FCD9D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F8674C-4538-ACEE-2A97-8902E9414435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5;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ACB66C-CFA8-160F-307C-F3DC9EBA4B91}"/>
              </a:ext>
            </a:extLst>
          </p:cNvPr>
          <p:cNvCxnSpPr>
            <a:cxnSpLocks/>
          </p:cNvCxnSpPr>
          <p:nvPr/>
        </p:nvCxnSpPr>
        <p:spPr>
          <a:xfrm>
            <a:off x="4742916" y="2093720"/>
            <a:ext cx="413314" cy="5685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DF32BF5C-5F9F-7D28-D4DE-252FBC87136C}"/>
              </a:ext>
            </a:extLst>
          </p:cNvPr>
          <p:cNvSpPr txBox="1"/>
          <p:nvPr/>
        </p:nvSpPr>
        <p:spPr>
          <a:xfrm>
            <a:off x="4284559" y="1517204"/>
            <a:ext cx="174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„Und“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8A5B54-89DB-4A62-3B28-BE91AB66000A}"/>
              </a:ext>
            </a:extLst>
          </p:cNvPr>
          <p:cNvSpPr txBox="1"/>
          <p:nvPr/>
        </p:nvSpPr>
        <p:spPr>
          <a:xfrm>
            <a:off x="1318990" y="5159211"/>
            <a:ext cx="6987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%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de-DE" sz="2000" dirty="0">
                <a:solidFill>
                  <a:schemeClr val="accent3"/>
                </a:solidFill>
              </a:rPr>
              <a:t>UND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zahl2</a:t>
            </a:r>
            <a:r>
              <a:rPr lang="de-DE" sz="2000" dirty="0"/>
              <a:t> %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de-DE" sz="2000" dirty="0"/>
              <a:t>muss erfüllt sein!</a:t>
            </a:r>
          </a:p>
          <a:p>
            <a:r>
              <a:rPr lang="de-DE" sz="2000" dirty="0"/>
              <a:t>=&gt; Es gibt 2 Bedingungen, die beide erfüllt sein müssen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99413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0CCB8-02BB-7773-0ACA-AC0F6BCB5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0EB13-2B1E-D3B0-AB4D-0A767EEC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EB831C-D4CD-7CAB-AA84-9FC7F73B8BA1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(„Beide Zahlen sind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7732267-98BF-62EC-A9FB-FA87C18A16FC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AD5657-8A24-C68D-3CB8-73063A470025}"/>
              </a:ext>
            </a:extLst>
          </p:cNvPr>
          <p:cNvSpPr txBox="1"/>
          <p:nvPr/>
        </p:nvSpPr>
        <p:spPr>
          <a:xfrm>
            <a:off x="3983407" y="5241846"/>
            <a:ext cx="6510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„Beide Zahlen sind ungerade“</a:t>
            </a:r>
          </a:p>
        </p:txBody>
      </p:sp>
    </p:spTree>
    <p:extLst>
      <p:ext uri="{BB962C8B-B14F-4D97-AF65-F5344CB8AC3E}">
        <p14:creationId xmlns:p14="http://schemas.microsoft.com/office/powerpoint/2010/main" val="250955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5ED93-9CDD-398A-9086-41BF4A415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17E-B7FB-B94D-4E60-3291A442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A410D8-55DE-4C87-7E1D-809687D61928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(„Beide Zahlen sind ungerade“);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9549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A687B-BF28-EE42-52A0-AC116ECB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4C017-7A85-26CC-91EA-335F652D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46E442F-BF62-6D5B-D397-A01CFED4AC4C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7905DF-55B3-C6D4-34BB-F67939AB5082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C70F4F80-9C24-B4B6-6D89-DFA96A3D48FF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B2CE102A-EDC9-CC74-0D9F-385B97BE1487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8BABC93-6D8C-DD6A-E87C-374BE084A123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93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EC2F3-8924-589F-E788-0D7CA223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75869-B922-D1C3-34E4-DAF938BD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 </a:t>
            </a:r>
            <a:r>
              <a:rPr lang="de-DE" dirty="0" err="1"/>
              <a:t>fsi</a:t>
            </a:r>
            <a:r>
              <a:rPr lang="de-DE" dirty="0"/>
              <a:t> </a:t>
            </a:r>
            <a:r>
              <a:rPr lang="de-DE" dirty="0" err="1"/>
              <a:t>winf</a:t>
            </a:r>
            <a:r>
              <a:rPr lang="de-DE" dirty="0"/>
              <a:t>/</a:t>
            </a:r>
            <a:r>
              <a:rPr lang="de-DE" dirty="0" err="1"/>
              <a:t>iis</a:t>
            </a:r>
            <a:endParaRPr lang="de-DE" dirty="0"/>
          </a:p>
        </p:txBody>
      </p:sp>
      <p:pic>
        <p:nvPicPr>
          <p:cNvPr id="19" name="Grafik 18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1E3BB34-9F0B-12F7-BAE7-E1DED69E6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7"/>
          <a:stretch/>
        </p:blipFill>
        <p:spPr>
          <a:xfrm>
            <a:off x="810426" y="1842862"/>
            <a:ext cx="10571148" cy="3172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6096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3BF83-8854-283B-9E8D-E29B79704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FF223-2701-D2D6-5B5A-C04BD38A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F481D3-FC39-8428-B5D6-A1FF0E1B3B59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(„Beide Zahlen sind 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DAC7021-5B45-374D-8337-3E54DD1577C0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7DEB3A2-9E69-69F6-A56F-68FDEC448643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67E34B1B-31E5-2038-E0F8-47A02D34FFAF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E8DEB3-82D3-4378-B0EB-BD1B4F1FF4AF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89F16167-0595-8E9A-70AF-24A99B0895C1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D32FC3-A555-2D3B-4C60-DDE17914C7B9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0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82725-E0CC-E4BB-5C3E-A5AD6C92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2DD9F-5B77-8997-8DF0-998BE3DC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F8D4852-A056-919F-8953-785CAA717D35}"/>
              </a:ext>
            </a:extLst>
          </p:cNvPr>
          <p:cNvSpPr txBox="1"/>
          <p:nvPr/>
        </p:nvSpPr>
        <p:spPr>
          <a:xfrm>
            <a:off x="787837" y="1458763"/>
            <a:ext cx="1061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&amp;&amp;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(„Beide Zahlen sind ungerade“);</a:t>
            </a:r>
            <a:endParaRPr lang="de-DE" sz="4000" dirty="0">
              <a:solidFill>
                <a:srgbClr val="00B050"/>
              </a:solidFill>
            </a:endParaRPr>
          </a:p>
          <a:p>
            <a:r>
              <a:rPr lang="de-DE" sz="4000" dirty="0"/>
              <a:t>}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93F19E48-5C9A-DBA2-FC99-739D9CB2BD24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6610741-B7C5-DBA3-A096-298316CA6063}"/>
              </a:ext>
            </a:extLst>
          </p:cNvPr>
          <p:cNvSpPr txBox="1"/>
          <p:nvPr/>
        </p:nvSpPr>
        <p:spPr>
          <a:xfrm>
            <a:off x="3983407" y="5241846"/>
            <a:ext cx="6510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Keine Ausgabe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86FF7D-0855-E5F2-0830-AE8AABEFDA08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89366DC-A674-2120-BCF5-E1FA5ADA739F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858657F7-2FBD-FA3E-0C92-3B81711307D5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0EFE7A-F6EF-6DA7-5B3C-EA37BAD9027E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CDE719E2-2D40-277D-1D32-75BF8DD10A7C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5D1905A-EEE2-152A-2E1E-4EC22D179DBF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8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BE0FF-6C0B-1C4E-61D9-85D3BD168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3D843-9430-68FF-90D4-E2EDBCA2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9C874B9-1166-1DDB-0767-DB35717B7A13}"/>
              </a:ext>
            </a:extLst>
          </p:cNvPr>
          <p:cNvSpPr txBox="1"/>
          <p:nvPr/>
        </p:nvSpPr>
        <p:spPr>
          <a:xfrm>
            <a:off x="787837" y="1458763"/>
            <a:ext cx="114041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(„Mindestens eine Zahl ist 		ungerade“);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35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5A40C-7773-3DF8-665E-2DB37E6E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AD736-FA95-CD1F-7AB7-8D659BF8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300F3E7-D6C2-9B84-D8FB-90AB1CD54C59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4;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(„Mindestens eine Zahl ist 		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E9092D6A-47DE-9A2C-2030-C72DF75FAE27}"/>
              </a:ext>
            </a:extLst>
          </p:cNvPr>
          <p:cNvCxnSpPr>
            <a:cxnSpLocks/>
          </p:cNvCxnSpPr>
          <p:nvPr/>
        </p:nvCxnSpPr>
        <p:spPr>
          <a:xfrm>
            <a:off x="4742916" y="2093720"/>
            <a:ext cx="413314" cy="5685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71BD6E5-BF77-B6EF-7FD4-BE28114234F1}"/>
              </a:ext>
            </a:extLst>
          </p:cNvPr>
          <p:cNvSpPr txBox="1"/>
          <p:nvPr/>
        </p:nvSpPr>
        <p:spPr>
          <a:xfrm>
            <a:off x="4284559" y="1517204"/>
            <a:ext cx="174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„Oder“</a:t>
            </a:r>
          </a:p>
        </p:txBody>
      </p:sp>
    </p:spTree>
    <p:extLst>
      <p:ext uri="{BB962C8B-B14F-4D97-AF65-F5344CB8AC3E}">
        <p14:creationId xmlns:p14="http://schemas.microsoft.com/office/powerpoint/2010/main" val="280814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413A5-0269-CB2A-FE80-A87B65C9B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88FAA9-899E-DCFB-A0C9-D941CBEF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C6BBDD-7989-0997-6BF9-ED0453BF2142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 = 4;</a:t>
            </a:r>
          </a:p>
          <a:p>
            <a:r>
              <a:rPr lang="de-DE" sz="4000" dirty="0" err="1">
                <a:solidFill>
                  <a:srgbClr val="5E5E5E"/>
                </a:solidFill>
              </a:rPr>
              <a:t>int</a:t>
            </a:r>
            <a:r>
              <a:rPr lang="de-DE" sz="4000" dirty="0">
                <a:solidFill>
                  <a:srgbClr val="5E5E5E"/>
                </a:solidFill>
              </a:rPr>
              <a:t> zahl2 = 7;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(„Mindestens eine Zahl ist 		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F507D5EB-998F-D427-5880-7BCCA8D100C8}"/>
              </a:ext>
            </a:extLst>
          </p:cNvPr>
          <p:cNvCxnSpPr>
            <a:cxnSpLocks/>
          </p:cNvCxnSpPr>
          <p:nvPr/>
        </p:nvCxnSpPr>
        <p:spPr>
          <a:xfrm>
            <a:off x="4742916" y="2093720"/>
            <a:ext cx="413314" cy="5685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43D684B-EB38-3A6D-BD24-6D8137D8CF48}"/>
              </a:ext>
            </a:extLst>
          </p:cNvPr>
          <p:cNvSpPr txBox="1"/>
          <p:nvPr/>
        </p:nvSpPr>
        <p:spPr>
          <a:xfrm>
            <a:off x="4284559" y="1517204"/>
            <a:ext cx="174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„Oder“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3406B6-A801-6E39-0BB1-A5E234ADF711}"/>
              </a:ext>
            </a:extLst>
          </p:cNvPr>
          <p:cNvSpPr txBox="1"/>
          <p:nvPr/>
        </p:nvSpPr>
        <p:spPr>
          <a:xfrm>
            <a:off x="1249155" y="5506025"/>
            <a:ext cx="6987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%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de-DE" sz="2000" dirty="0">
                <a:solidFill>
                  <a:schemeClr val="accent3"/>
                </a:solidFill>
              </a:rPr>
              <a:t>ODER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zahl2</a:t>
            </a:r>
            <a:r>
              <a:rPr lang="de-DE" sz="2000" dirty="0"/>
              <a:t> %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de-DE" sz="2000" dirty="0"/>
              <a:t>muss erfüllt sein!</a:t>
            </a:r>
          </a:p>
          <a:p>
            <a:r>
              <a:rPr lang="de-DE" sz="2000" dirty="0"/>
              <a:t>=&gt; Es gibt 2 Bedingungen, NUR EINE muss erfüllt sein</a:t>
            </a:r>
          </a:p>
        </p:txBody>
      </p:sp>
    </p:spTree>
    <p:extLst>
      <p:ext uri="{BB962C8B-B14F-4D97-AF65-F5344CB8AC3E}">
        <p14:creationId xmlns:p14="http://schemas.microsoft.com/office/powerpoint/2010/main" val="741436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697C5-63EE-B5CC-E1F0-916C5180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34865-03F5-FCEF-274D-0644BAFA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67194D-55E1-C967-CE27-6DFB11382EEB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(„Mindestens eine Zahl ist 		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B40EC2-3E77-54BA-1778-C331965CDAD2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F7FD9588-7605-9AA4-62B1-04A536EF663F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F15BAC78-72DC-75AA-BAF8-C9C57F894A85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B2FF5B-3F76-5C07-D535-448F7DD95E45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060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5FC37-3DCB-4CC2-1582-C558FCC81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2847E-3F25-7C68-BA3A-4711848A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9F944E-AA90-6F11-C49C-6AE61774B2B4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>
                <a:solidFill>
                  <a:srgbClr val="5E5E5E"/>
                </a:solidFill>
              </a:rPr>
              <a:t>{</a:t>
            </a:r>
          </a:p>
          <a:p>
            <a:r>
              <a:rPr lang="de-DE" sz="4000" dirty="0">
                <a:solidFill>
                  <a:srgbClr val="5E5E5E"/>
                </a:solidFill>
              </a:rPr>
              <a:t>	</a:t>
            </a:r>
            <a:r>
              <a:rPr lang="de-DE" sz="4000" dirty="0" err="1">
                <a:solidFill>
                  <a:srgbClr val="5E5E5E"/>
                </a:solidFill>
              </a:rPr>
              <a:t>System.out.println</a:t>
            </a:r>
            <a:r>
              <a:rPr lang="de-DE" sz="4000" dirty="0">
                <a:solidFill>
                  <a:srgbClr val="5E5E5E"/>
                </a:solidFill>
              </a:rPr>
              <a:t>(„Mindestens eine Zahl ist 		ungerade“);</a:t>
            </a:r>
          </a:p>
          <a:p>
            <a:r>
              <a:rPr lang="de-DE" sz="4000" dirty="0">
                <a:solidFill>
                  <a:srgbClr val="5E5E5E"/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43F632-1581-E717-3DEB-46E85C388E61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FE75461A-6851-9CA4-9B19-398462FE362D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7ACDFDA8-612E-B6F3-03AC-7F0CF1AE1D2F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1382E5-DEDA-367E-0644-CB09C21EE11E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7D3C03B-4166-5B4F-3802-8112F16AC68F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2945A8-093D-9E1E-8256-E00FF1D6CC64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15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0DCE0-9E8D-709A-D6DC-7019B1253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1890C6-9050-B289-8F22-E14DFE6C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7DB743-0AAA-0B38-3091-53B2BB87189E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(„Mindestens eine Zahl ist 		ungerade“);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142BC7-32E6-4CB1-1031-F64C97BCD328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9D503527-C7CA-5A43-5CE5-14F3C3587ED3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F4329EE2-6E48-D37F-0933-8A401F6C468D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4A0267-42A4-B3AE-5A80-CF3EE920A542}"/>
              </a:ext>
            </a:extLst>
          </p:cNvPr>
          <p:cNvSpPr txBox="1"/>
          <p:nvPr/>
        </p:nvSpPr>
        <p:spPr>
          <a:xfrm>
            <a:off x="2308789" y="361610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E336848D-0AD7-6165-40AD-A3A60B66FF6D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AD2DBA1-4852-515E-338C-F9D162E60C94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FD0E2A39-6868-1385-5FD8-334CD29DD191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9FA2FE-4ABC-7CA7-22EC-E51815D71D2E}"/>
              </a:ext>
            </a:extLst>
          </p:cNvPr>
          <p:cNvSpPr txBox="1"/>
          <p:nvPr/>
        </p:nvSpPr>
        <p:spPr>
          <a:xfrm>
            <a:off x="3983407" y="5241846"/>
            <a:ext cx="8100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„Mindestens eine Zahl ist ungerade“</a:t>
            </a:r>
          </a:p>
        </p:txBody>
      </p:sp>
    </p:spTree>
    <p:extLst>
      <p:ext uri="{BB962C8B-B14F-4D97-AF65-F5344CB8AC3E}">
        <p14:creationId xmlns:p14="http://schemas.microsoft.com/office/powerpoint/2010/main" val="4058025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25D9-D523-4D22-46FC-C3DB51756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0D885-3D88-84EF-2915-B58369A2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BF55A3C-C38D-7F53-1D0C-480AD0DC55E3}"/>
              </a:ext>
            </a:extLst>
          </p:cNvPr>
          <p:cNvSpPr txBox="1"/>
          <p:nvPr/>
        </p:nvSpPr>
        <p:spPr>
          <a:xfrm>
            <a:off x="787837" y="1458763"/>
            <a:ext cx="10616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4000" dirty="0"/>
              <a:t>( 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|| ((</a:t>
            </a:r>
            <a:r>
              <a:rPr lang="de-DE" sz="4000" dirty="0">
                <a:solidFill>
                  <a:schemeClr val="accent2"/>
                </a:solidFill>
              </a:rPr>
              <a:t>zahl2</a:t>
            </a:r>
            <a:r>
              <a:rPr lang="de-DE" sz="4000" dirty="0"/>
              <a:t> %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 ==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4000" dirty="0"/>
              <a:t>) 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(„Mindestens eine Zahl ist 		ungerade“);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5EDA761-F5CB-5AF6-2A08-DD7B2FA9B5A4}"/>
              </a:ext>
            </a:extLst>
          </p:cNvPr>
          <p:cNvSpPr/>
          <p:nvPr/>
        </p:nvSpPr>
        <p:spPr>
          <a:xfrm>
            <a:off x="2114550" y="5364093"/>
            <a:ext cx="1695450" cy="508725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7B6AC5-4306-2B00-D120-825EDB3018E7}"/>
              </a:ext>
            </a:extLst>
          </p:cNvPr>
          <p:cNvSpPr txBox="1"/>
          <p:nvPr/>
        </p:nvSpPr>
        <p:spPr>
          <a:xfrm>
            <a:off x="3983406" y="5241846"/>
            <a:ext cx="7997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„Mindestens eine Zahl ist ungerade“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9F35B5-BB25-2ABD-3767-B88CC5D7C64E}"/>
              </a:ext>
            </a:extLst>
          </p:cNvPr>
          <p:cNvSpPr txBox="1"/>
          <p:nvPr/>
        </p:nvSpPr>
        <p:spPr>
          <a:xfrm>
            <a:off x="2377734" y="3571986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FD4FBC95-9A92-7657-D93F-B094C0C5DE3D}"/>
              </a:ext>
            </a:extLst>
          </p:cNvPr>
          <p:cNvSpPr/>
          <p:nvPr/>
        </p:nvSpPr>
        <p:spPr>
          <a:xfrm rot="16200000">
            <a:off x="7436178" y="554140"/>
            <a:ext cx="484440" cy="3871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3AA32EB-3FB6-DC43-ADF4-7C06DB1AC7FF}"/>
              </a:ext>
            </a:extLst>
          </p:cNvPr>
          <p:cNvSpPr/>
          <p:nvPr/>
        </p:nvSpPr>
        <p:spPr>
          <a:xfrm rot="5400000">
            <a:off x="2886120" y="1852557"/>
            <a:ext cx="484440" cy="32998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DDDFD5-8CF5-3461-8B22-65F710673E93}"/>
              </a:ext>
            </a:extLst>
          </p:cNvPr>
          <p:cNvSpPr txBox="1"/>
          <p:nvPr/>
        </p:nvSpPr>
        <p:spPr>
          <a:xfrm>
            <a:off x="6927792" y="1662768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DF3D3D"/>
                </a:solidFill>
              </a:rPr>
              <a:t>false</a:t>
            </a:r>
            <a:endParaRPr lang="de-DE" dirty="0">
              <a:solidFill>
                <a:srgbClr val="DF3D3D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E48A04D5-F003-5B4B-875A-204979A1FAA5}"/>
              </a:ext>
            </a:extLst>
          </p:cNvPr>
          <p:cNvSpPr/>
          <p:nvPr/>
        </p:nvSpPr>
        <p:spPr>
          <a:xfrm>
            <a:off x="9981401" y="2250981"/>
            <a:ext cx="817639" cy="13210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95B02A-3F59-3BC2-C4BB-5E52E06231C3}"/>
              </a:ext>
            </a:extLst>
          </p:cNvPr>
          <p:cNvSpPr txBox="1"/>
          <p:nvPr/>
        </p:nvSpPr>
        <p:spPr>
          <a:xfrm>
            <a:off x="10653625" y="2619095"/>
            <a:ext cx="150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true</a:t>
            </a:r>
            <a:endParaRPr lang="de-DE" dirty="0">
              <a:solidFill>
                <a:srgbClr val="DF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690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99393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000" dirty="0"/>
              <a:t>;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1 wurde ausgewählt“);</a:t>
            </a:r>
            <a:endParaRPr lang="de-DE" sz="2000" dirty="0">
              <a:solidFill>
                <a:srgbClr val="00B050"/>
              </a:solidFill>
            </a:endParaRP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2 wurde ausgewählt“);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3 bieten wir seit der Klage von 1995 nicht mehr an“);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(„Ungültige Eingabe, das System zerstört sich nun selbst, danke dafür“);</a:t>
            </a:r>
          </a:p>
          <a:p>
            <a:r>
              <a:rPr lang="de-DE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644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18D7-1ACC-EAAE-FD7C-8843403F2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E49A6A-4FCD-0A97-7352-165FF1C8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 </a:t>
            </a:r>
            <a:r>
              <a:rPr lang="de-DE" dirty="0" err="1"/>
              <a:t>fsi</a:t>
            </a:r>
            <a:r>
              <a:rPr lang="de-DE" dirty="0"/>
              <a:t> </a:t>
            </a:r>
            <a:r>
              <a:rPr lang="de-DE" dirty="0" err="1"/>
              <a:t>winf</a:t>
            </a:r>
            <a:r>
              <a:rPr lang="de-DE" dirty="0"/>
              <a:t>/</a:t>
            </a:r>
            <a:r>
              <a:rPr lang="de-DE" dirty="0" err="1"/>
              <a:t>iis</a:t>
            </a:r>
            <a:endParaRPr lang="de-DE" dirty="0"/>
          </a:p>
        </p:txBody>
      </p:sp>
      <p:pic>
        <p:nvPicPr>
          <p:cNvPr id="19" name="Grafik 18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45A2C4DA-06B9-30D4-A78C-B46FA49CA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7"/>
          <a:stretch/>
        </p:blipFill>
        <p:spPr>
          <a:xfrm>
            <a:off x="810426" y="1842862"/>
            <a:ext cx="10571148" cy="3172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Grafik 3" descr="Ein Bild, das Smiley, Clipart, Cartoon enthält.&#10;&#10;Automatisch generierte Beschreibung">
            <a:extLst>
              <a:ext uri="{FF2B5EF4-FFF2-40B4-BE49-F238E27FC236}">
                <a16:creationId xmlns:a16="http://schemas.microsoft.com/office/drawing/2014/main" id="{F205346E-632E-AB32-D669-6C68E083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809332" cy="2535446"/>
          </a:xfrm>
          <a:prstGeom prst="rect">
            <a:avLst/>
          </a:prstGeom>
        </p:spPr>
      </p:pic>
      <p:sp>
        <p:nvSpPr>
          <p:cNvPr id="5" name="Sprechblase: oval 4">
            <a:extLst>
              <a:ext uri="{FF2B5EF4-FFF2-40B4-BE49-F238E27FC236}">
                <a16:creationId xmlns:a16="http://schemas.microsoft.com/office/drawing/2014/main" id="{F8F3B37A-53D2-34EA-72D6-39CF0C2C470F}"/>
              </a:ext>
            </a:extLst>
          </p:cNvPr>
          <p:cNvSpPr/>
          <p:nvPr/>
        </p:nvSpPr>
        <p:spPr>
          <a:xfrm>
            <a:off x="2275554" y="5221480"/>
            <a:ext cx="3458673" cy="1472518"/>
          </a:xfrm>
          <a:prstGeom prst="wedgeEllipseCallout">
            <a:avLst>
              <a:gd name="adj1" fmla="val -65047"/>
              <a:gd name="adj2" fmla="val -49781"/>
            </a:avLst>
          </a:prstGeom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Folgt uns auf Instagram</a:t>
            </a:r>
          </a:p>
        </p:txBody>
      </p:sp>
    </p:spTree>
    <p:extLst>
      <p:ext uri="{BB962C8B-B14F-4D97-AF65-F5344CB8AC3E}">
        <p14:creationId xmlns:p14="http://schemas.microsoft.com/office/powerpoint/2010/main" val="35209397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99393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000" dirty="0"/>
              <a:t>;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1 wurde ausgewählt“);</a:t>
            </a:r>
            <a:endParaRPr lang="de-DE" sz="2000" dirty="0">
              <a:solidFill>
                <a:srgbClr val="00B050"/>
              </a:solidFill>
            </a:endParaRP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2 wurde ausgewählt“);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3 bieten wir seit der Klage von 1995 nicht mehr an“);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(„Ungültige Eingabe, das System zerstört sich nun selbst, danke dafür“);</a:t>
            </a:r>
          </a:p>
          <a:p>
            <a:r>
              <a:rPr lang="de-DE" sz="2000" dirty="0"/>
              <a:t>}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4B1AF84-915E-8D2F-0957-A01A9C5241B9}"/>
              </a:ext>
            </a:extLst>
          </p:cNvPr>
          <p:cNvCxnSpPr>
            <a:cxnSpLocks/>
          </p:cNvCxnSpPr>
          <p:nvPr/>
        </p:nvCxnSpPr>
        <p:spPr>
          <a:xfrm flipH="1">
            <a:off x="3476625" y="2657475"/>
            <a:ext cx="1981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C58D9CD-7C8C-E55E-E347-6BAD56FA506B}"/>
              </a:ext>
            </a:extLst>
          </p:cNvPr>
          <p:cNvSpPr txBox="1"/>
          <p:nvPr/>
        </p:nvSpPr>
        <p:spPr>
          <a:xfrm>
            <a:off x="5572125" y="2334309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Wenn die </a:t>
            </a:r>
            <a:r>
              <a:rPr lang="de-DE" dirty="0" err="1"/>
              <a:t>if-clause</a:t>
            </a:r>
            <a:r>
              <a:rPr lang="de-DE" dirty="0"/>
              <a:t> nicht erfüllt wird, wird überprüft, ob die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if-clause</a:t>
            </a:r>
            <a:r>
              <a:rPr lang="de-DE" dirty="0"/>
              <a:t> erfüllt wird </a:t>
            </a:r>
          </a:p>
        </p:txBody>
      </p:sp>
    </p:spTree>
    <p:extLst>
      <p:ext uri="{BB962C8B-B14F-4D97-AF65-F5344CB8AC3E}">
        <p14:creationId xmlns:p14="http://schemas.microsoft.com/office/powerpoint/2010/main" val="4057781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99393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000" dirty="0"/>
              <a:t>;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1 wurde ausgewählt“);</a:t>
            </a:r>
            <a:endParaRPr lang="de-DE" sz="2000" dirty="0">
              <a:solidFill>
                <a:srgbClr val="00B050"/>
              </a:solidFill>
            </a:endParaRP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2 wurde ausgewählt“);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3 bieten wir seit der Klage von 1995 nicht mehr an“);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(„Ungültige Eingabe, das System zerstört sich nun selbst, danke dafür“);</a:t>
            </a:r>
          </a:p>
          <a:p>
            <a:r>
              <a:rPr lang="de-DE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0030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347787" y="903287"/>
            <a:ext cx="99393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de-DE" sz="2000" dirty="0"/>
              <a:t>;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1 wurde ausgewählt“);</a:t>
            </a:r>
            <a:endParaRPr lang="de-DE" sz="2000" dirty="0">
              <a:solidFill>
                <a:srgbClr val="00B050"/>
              </a:solidFill>
            </a:endParaRP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/>
              <a:t>==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2 wurde ausgewählt“);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000" dirty="0"/>
              <a:t>(</a:t>
            </a:r>
            <a:r>
              <a:rPr lang="de-DE" sz="2000" dirty="0">
                <a:solidFill>
                  <a:schemeClr val="accent2"/>
                </a:solidFill>
              </a:rPr>
              <a:t>zahl</a:t>
            </a:r>
            <a:r>
              <a:rPr lang="de-DE" sz="2000" dirty="0"/>
              <a:t> == 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2000" dirty="0"/>
              <a:t>)</a:t>
            </a: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(„Die 3 bieten wir seit der Klage von 1995 nicht mehr an“);</a:t>
            </a:r>
          </a:p>
          <a:p>
            <a:r>
              <a:rPr lang="de-DE" sz="2000" dirty="0"/>
              <a:t>}</a:t>
            </a:r>
          </a:p>
          <a:p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2000" dirty="0"/>
              <a:t>{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System.out.println</a:t>
            </a:r>
            <a:r>
              <a:rPr lang="de-DE" sz="2000" dirty="0"/>
              <a:t>(„Ungültige Eingabe, das System zerstört sich nun selbst, danke dafür“);</a:t>
            </a:r>
          </a:p>
          <a:p>
            <a:r>
              <a:rPr lang="de-DE" sz="2000" dirty="0"/>
              <a:t>}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4B1AF84-915E-8D2F-0957-A01A9C5241B9}"/>
              </a:ext>
            </a:extLst>
          </p:cNvPr>
          <p:cNvCxnSpPr>
            <a:cxnSpLocks/>
          </p:cNvCxnSpPr>
          <p:nvPr/>
        </p:nvCxnSpPr>
        <p:spPr>
          <a:xfrm flipH="1">
            <a:off x="3476625" y="2657475"/>
            <a:ext cx="1981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C58D9CD-7C8C-E55E-E347-6BAD56FA506B}"/>
              </a:ext>
            </a:extLst>
          </p:cNvPr>
          <p:cNvSpPr txBox="1"/>
          <p:nvPr/>
        </p:nvSpPr>
        <p:spPr>
          <a:xfrm>
            <a:off x="5553075" y="2334309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Diese </a:t>
            </a:r>
            <a:r>
              <a:rPr lang="de-DE" dirty="0" err="1"/>
              <a:t>if-clause</a:t>
            </a:r>
            <a:r>
              <a:rPr lang="de-DE" dirty="0"/>
              <a:t> wird immer überprüft, egal, ob die </a:t>
            </a:r>
            <a:r>
              <a:rPr lang="de-DE" dirty="0" err="1"/>
              <a:t>if-clause</a:t>
            </a:r>
            <a:r>
              <a:rPr lang="de-DE" dirty="0"/>
              <a:t> darüber erfüllt wurde, oder nicht!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00C385C-43F5-6EC3-DF8D-19C626D8A3AA}"/>
              </a:ext>
            </a:extLst>
          </p:cNvPr>
          <p:cNvCxnSpPr>
            <a:cxnSpLocks/>
          </p:cNvCxnSpPr>
          <p:nvPr/>
        </p:nvCxnSpPr>
        <p:spPr>
          <a:xfrm flipH="1">
            <a:off x="1981200" y="5057994"/>
            <a:ext cx="1981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71E03A61-FEC0-8A77-4A93-122C71F0CD1D}"/>
              </a:ext>
            </a:extLst>
          </p:cNvPr>
          <p:cNvSpPr txBox="1"/>
          <p:nvPr/>
        </p:nvSpPr>
        <p:spPr>
          <a:xfrm>
            <a:off x="4057650" y="4873328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</a:t>
            </a:r>
            <a:r>
              <a:rPr lang="de-DE" dirty="0" err="1"/>
              <a:t>else</a:t>
            </a:r>
            <a:r>
              <a:rPr lang="de-DE" dirty="0"/>
              <a:t> bezieht sich nur auf </a:t>
            </a:r>
            <a:r>
              <a:rPr lang="de-DE" dirty="0" err="1"/>
              <a:t>if</a:t>
            </a:r>
            <a:r>
              <a:rPr lang="de-DE" dirty="0"/>
              <a:t>(zahl ==3)</a:t>
            </a:r>
          </a:p>
        </p:txBody>
      </p:sp>
    </p:spTree>
    <p:extLst>
      <p:ext uri="{BB962C8B-B14F-4D97-AF65-F5344CB8AC3E}">
        <p14:creationId xmlns:p14="http://schemas.microsoft.com/office/powerpoint/2010/main" val="1825437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57162" y="760412"/>
            <a:ext cx="99393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/>
              <a:t>=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;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1 wurde ausgewählt“);</a:t>
            </a:r>
            <a:endParaRPr lang="de-DE" sz="1400" dirty="0">
              <a:solidFill>
                <a:srgbClr val="00B050"/>
              </a:solidFill>
            </a:endParaRP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3 bieten wir seit der Klage von 1995 nicht mehr an“);</a:t>
            </a: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(„Ungültige Eingabe, das System zerstört sich nun selbst, danke dafür“);</a:t>
            </a:r>
          </a:p>
          <a:p>
            <a:r>
              <a:rPr lang="de-DE" sz="1400" dirty="0"/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B22365-C6DF-7EC4-5007-6C6FF1E53AC4}"/>
              </a:ext>
            </a:extLst>
          </p:cNvPr>
          <p:cNvSpPr txBox="1"/>
          <p:nvPr/>
        </p:nvSpPr>
        <p:spPr>
          <a:xfrm>
            <a:off x="1297781" y="3872567"/>
            <a:ext cx="99393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 zahl = 1;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(zahl == 1)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(„Die 1 wurde ausgewählt“);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else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(zahl == 3)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(„Die 3 bieten wir seit der Klage von 1995 nicht mehr an“);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else</a:t>
            </a:r>
            <a:endParaRPr lang="de-DE" sz="1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(„Ungültige Eingabe, das System zerstört sich nun selbst, danke dafür“);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89B3333-3D4B-4081-4906-E65337814645}"/>
              </a:ext>
            </a:extLst>
          </p:cNvPr>
          <p:cNvCxnSpPr>
            <a:cxnSpLocks/>
          </p:cNvCxnSpPr>
          <p:nvPr/>
        </p:nvCxnSpPr>
        <p:spPr>
          <a:xfrm>
            <a:off x="0" y="3733800"/>
            <a:ext cx="79343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A3B925B-8762-1D32-85F4-F02D73153E5D}"/>
              </a:ext>
            </a:extLst>
          </p:cNvPr>
          <p:cNvCxnSpPr/>
          <p:nvPr/>
        </p:nvCxnSpPr>
        <p:spPr>
          <a:xfrm>
            <a:off x="6896100" y="2057400"/>
            <a:ext cx="12477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2B73D97-BCF4-A7AB-7FBA-8986D59B098B}"/>
              </a:ext>
            </a:extLst>
          </p:cNvPr>
          <p:cNvCxnSpPr/>
          <p:nvPr/>
        </p:nvCxnSpPr>
        <p:spPr>
          <a:xfrm>
            <a:off x="7519987" y="5010150"/>
            <a:ext cx="1247775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963BB5A-B930-7CAF-47CC-B7B5D2768618}"/>
              </a:ext>
            </a:extLst>
          </p:cNvPr>
          <p:cNvSpPr txBox="1"/>
          <p:nvPr/>
        </p:nvSpPr>
        <p:spPr>
          <a:xfrm>
            <a:off x="8239126" y="1641782"/>
            <a:ext cx="40290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Output:</a:t>
            </a:r>
          </a:p>
          <a:p>
            <a:r>
              <a:rPr lang="de-DE" sz="1600" dirty="0"/>
              <a:t>„Die 1 wurde ausgewählt“</a:t>
            </a:r>
          </a:p>
          <a:p>
            <a:r>
              <a:rPr lang="de-DE" sz="1600" dirty="0"/>
              <a:t>„Ungültige Eingabe, das System zerstört sich nun selbst, danke dafür“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0E0B8A-ECC6-783F-5505-25F790F8A70E}"/>
              </a:ext>
            </a:extLst>
          </p:cNvPr>
          <p:cNvSpPr txBox="1"/>
          <p:nvPr/>
        </p:nvSpPr>
        <p:spPr>
          <a:xfrm>
            <a:off x="8767762" y="4639747"/>
            <a:ext cx="40290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Output:</a:t>
            </a:r>
          </a:p>
          <a:p>
            <a:r>
              <a:rPr lang="de-DE" sz="1600" dirty="0">
                <a:solidFill>
                  <a:schemeClr val="tx1">
                    <a:lumMod val="50000"/>
                  </a:schemeClr>
                </a:solidFill>
              </a:rPr>
              <a:t>„Die 1 wurde ausgewählt“</a:t>
            </a:r>
          </a:p>
        </p:txBody>
      </p:sp>
    </p:spTree>
    <p:extLst>
      <p:ext uri="{BB962C8B-B14F-4D97-AF65-F5344CB8AC3E}">
        <p14:creationId xmlns:p14="http://schemas.microsoft.com/office/powerpoint/2010/main" val="1130520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57162" y="760412"/>
            <a:ext cx="99393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 zahl = 1;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(zahl == 1)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(„Die 1 wurde ausgewählt“);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(zahl == 3)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(„Die 3 bieten wir seit der Klage von 1995 nicht mehr an“);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else</a:t>
            </a:r>
            <a:endParaRPr lang="de-DE" sz="1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14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(„Ungültige Eingabe, das System zerstört sich nun selbst, danke dafür“);</a:t>
            </a:r>
          </a:p>
          <a:p>
            <a:r>
              <a:rPr lang="de-DE" sz="14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B22365-C6DF-7EC4-5007-6C6FF1E53AC4}"/>
              </a:ext>
            </a:extLst>
          </p:cNvPr>
          <p:cNvSpPr txBox="1"/>
          <p:nvPr/>
        </p:nvSpPr>
        <p:spPr>
          <a:xfrm>
            <a:off x="1297781" y="3872567"/>
            <a:ext cx="99393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/>
              <a:t>=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;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1 wurde ausgewählt“);</a:t>
            </a:r>
            <a:endParaRPr lang="de-DE" sz="1400" dirty="0">
              <a:solidFill>
                <a:srgbClr val="00B050"/>
              </a:solidFill>
            </a:endParaRP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3 bieten wir seit der Klage von 1995 nicht mehr an“);</a:t>
            </a: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(„Ungültige Eingabe, das System zerstört sich nun selbst, danke dafür“);</a:t>
            </a:r>
          </a:p>
          <a:p>
            <a:r>
              <a:rPr lang="de-DE" sz="1400" dirty="0"/>
              <a:t>}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89B3333-3D4B-4081-4906-E65337814645}"/>
              </a:ext>
            </a:extLst>
          </p:cNvPr>
          <p:cNvCxnSpPr>
            <a:cxnSpLocks/>
          </p:cNvCxnSpPr>
          <p:nvPr/>
        </p:nvCxnSpPr>
        <p:spPr>
          <a:xfrm>
            <a:off x="0" y="3733800"/>
            <a:ext cx="79343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A3B925B-8762-1D32-85F4-F02D73153E5D}"/>
              </a:ext>
            </a:extLst>
          </p:cNvPr>
          <p:cNvCxnSpPr/>
          <p:nvPr/>
        </p:nvCxnSpPr>
        <p:spPr>
          <a:xfrm>
            <a:off x="6896100" y="2057400"/>
            <a:ext cx="1247775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2B73D97-BCF4-A7AB-7FBA-8986D59B098B}"/>
              </a:ext>
            </a:extLst>
          </p:cNvPr>
          <p:cNvCxnSpPr/>
          <p:nvPr/>
        </p:nvCxnSpPr>
        <p:spPr>
          <a:xfrm>
            <a:off x="7519987" y="5010150"/>
            <a:ext cx="12477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963BB5A-B930-7CAF-47CC-B7B5D2768618}"/>
              </a:ext>
            </a:extLst>
          </p:cNvPr>
          <p:cNvSpPr txBox="1"/>
          <p:nvPr/>
        </p:nvSpPr>
        <p:spPr>
          <a:xfrm>
            <a:off x="8239126" y="1641782"/>
            <a:ext cx="40290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Output:</a:t>
            </a:r>
          </a:p>
          <a:p>
            <a:r>
              <a:rPr lang="de-DE" sz="1600" dirty="0">
                <a:solidFill>
                  <a:schemeClr val="tx1">
                    <a:lumMod val="50000"/>
                  </a:schemeClr>
                </a:solidFill>
              </a:rPr>
              <a:t>„Die 1 wurde ausgewählt“</a:t>
            </a:r>
          </a:p>
          <a:p>
            <a:r>
              <a:rPr lang="de-DE" sz="1600" dirty="0">
                <a:solidFill>
                  <a:schemeClr val="tx1">
                    <a:lumMod val="50000"/>
                  </a:schemeClr>
                </a:solidFill>
              </a:rPr>
              <a:t>„Ungültige Eingabe, das System zerstört sich nun selbst, danke dafür“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0E0B8A-ECC6-783F-5505-25F790F8A70E}"/>
              </a:ext>
            </a:extLst>
          </p:cNvPr>
          <p:cNvSpPr txBox="1"/>
          <p:nvPr/>
        </p:nvSpPr>
        <p:spPr>
          <a:xfrm>
            <a:off x="8767762" y="4639747"/>
            <a:ext cx="40290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Output:</a:t>
            </a:r>
          </a:p>
          <a:p>
            <a:r>
              <a:rPr lang="de-DE" sz="1600" dirty="0"/>
              <a:t>„Die 1 wurde ausgewählt“</a:t>
            </a:r>
          </a:p>
        </p:txBody>
      </p:sp>
    </p:spTree>
    <p:extLst>
      <p:ext uri="{BB962C8B-B14F-4D97-AF65-F5344CB8AC3E}">
        <p14:creationId xmlns:p14="http://schemas.microsoft.com/office/powerpoint/2010/main" val="2580901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157162" y="760412"/>
            <a:ext cx="99393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/>
              <a:t>=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;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1 wurde ausgewählt“);</a:t>
            </a:r>
            <a:endParaRPr lang="de-DE" sz="1400" dirty="0">
              <a:solidFill>
                <a:srgbClr val="00B050"/>
              </a:solidFill>
            </a:endParaRP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3 bieten wir seit der Klage von 1995 nicht mehr an“);</a:t>
            </a: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(„Ungültige Eingabe, das System zerstört sich nun selbst, danke dafür“);</a:t>
            </a:r>
          </a:p>
          <a:p>
            <a:r>
              <a:rPr lang="de-DE" sz="1400" dirty="0"/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B22365-C6DF-7EC4-5007-6C6FF1E53AC4}"/>
              </a:ext>
            </a:extLst>
          </p:cNvPr>
          <p:cNvSpPr txBox="1"/>
          <p:nvPr/>
        </p:nvSpPr>
        <p:spPr>
          <a:xfrm>
            <a:off x="1297781" y="3872567"/>
            <a:ext cx="99393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/>
              <a:t>=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;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1 wurde ausgewählt“);</a:t>
            </a:r>
            <a:endParaRPr lang="de-DE" sz="1400" dirty="0">
              <a:solidFill>
                <a:srgbClr val="00B050"/>
              </a:solidFill>
            </a:endParaRP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1400" dirty="0"/>
              <a:t>(</a:t>
            </a:r>
            <a:r>
              <a:rPr lang="de-DE" sz="1400" dirty="0">
                <a:solidFill>
                  <a:schemeClr val="accent2"/>
                </a:solidFill>
              </a:rPr>
              <a:t>zahl</a:t>
            </a:r>
            <a:r>
              <a:rPr lang="de-DE" sz="1400" dirty="0"/>
              <a:t> == </a:t>
            </a:r>
            <a:r>
              <a:rPr lang="de-DE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de-DE" sz="1400" dirty="0"/>
              <a:t>)</a:t>
            </a: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(„Die 3 bieten wir seit der Klage von 1995 nicht mehr an“);</a:t>
            </a:r>
          </a:p>
          <a:p>
            <a:r>
              <a:rPr lang="de-DE" sz="1400" dirty="0"/>
              <a:t>}</a:t>
            </a:r>
          </a:p>
          <a:p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/>
              <a:t>{</a:t>
            </a:r>
          </a:p>
          <a:p>
            <a:r>
              <a:rPr lang="de-DE" sz="1400" dirty="0"/>
              <a:t>	</a:t>
            </a:r>
            <a:r>
              <a:rPr lang="de-DE" sz="1400" dirty="0" err="1"/>
              <a:t>System.out.println</a:t>
            </a:r>
            <a:r>
              <a:rPr lang="de-DE" sz="1400" dirty="0"/>
              <a:t>(„Ungültige Eingabe, das System zerstört sich nun selbst, danke dafür“);</a:t>
            </a:r>
          </a:p>
          <a:p>
            <a:r>
              <a:rPr lang="de-DE" sz="1400" dirty="0"/>
              <a:t>}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89B3333-3D4B-4081-4906-E65337814645}"/>
              </a:ext>
            </a:extLst>
          </p:cNvPr>
          <p:cNvCxnSpPr>
            <a:cxnSpLocks/>
          </p:cNvCxnSpPr>
          <p:nvPr/>
        </p:nvCxnSpPr>
        <p:spPr>
          <a:xfrm>
            <a:off x="0" y="3733800"/>
            <a:ext cx="79343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A3B925B-8762-1D32-85F4-F02D73153E5D}"/>
              </a:ext>
            </a:extLst>
          </p:cNvPr>
          <p:cNvCxnSpPr/>
          <p:nvPr/>
        </p:nvCxnSpPr>
        <p:spPr>
          <a:xfrm>
            <a:off x="6896100" y="2057400"/>
            <a:ext cx="12477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2B73D97-BCF4-A7AB-7FBA-8986D59B098B}"/>
              </a:ext>
            </a:extLst>
          </p:cNvPr>
          <p:cNvCxnSpPr/>
          <p:nvPr/>
        </p:nvCxnSpPr>
        <p:spPr>
          <a:xfrm>
            <a:off x="7519987" y="5010150"/>
            <a:ext cx="12477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963BB5A-B930-7CAF-47CC-B7B5D2768618}"/>
              </a:ext>
            </a:extLst>
          </p:cNvPr>
          <p:cNvSpPr txBox="1"/>
          <p:nvPr/>
        </p:nvSpPr>
        <p:spPr>
          <a:xfrm>
            <a:off x="8239126" y="1641782"/>
            <a:ext cx="40290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Output:</a:t>
            </a:r>
          </a:p>
          <a:p>
            <a:r>
              <a:rPr lang="de-DE" sz="1600" dirty="0"/>
              <a:t>„Die 1 wurde ausgewählt“</a:t>
            </a:r>
          </a:p>
          <a:p>
            <a:r>
              <a:rPr lang="de-DE" sz="1600" dirty="0"/>
              <a:t>„Ungültige Eingabe, das System zerstört sich nun selbst, danke dafür“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0E0B8A-ECC6-783F-5505-25F790F8A70E}"/>
              </a:ext>
            </a:extLst>
          </p:cNvPr>
          <p:cNvSpPr txBox="1"/>
          <p:nvPr/>
        </p:nvSpPr>
        <p:spPr>
          <a:xfrm>
            <a:off x="8767762" y="4639747"/>
            <a:ext cx="40290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Output:</a:t>
            </a:r>
          </a:p>
          <a:p>
            <a:r>
              <a:rPr lang="de-DE" sz="1600" dirty="0"/>
              <a:t>„Die 1 wurde ausgewählt“</a:t>
            </a:r>
          </a:p>
        </p:txBody>
      </p:sp>
    </p:spTree>
    <p:extLst>
      <p:ext uri="{BB962C8B-B14F-4D97-AF65-F5344CB8AC3E}">
        <p14:creationId xmlns:p14="http://schemas.microsoft.com/office/powerpoint/2010/main" val="699132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90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Schleifen und Iteration</a:t>
            </a:r>
          </a:p>
        </p:txBody>
      </p:sp>
    </p:spTree>
    <p:extLst>
      <p:ext uri="{BB962C8B-B14F-4D97-AF65-F5344CB8AC3E}">
        <p14:creationId xmlns:p14="http://schemas.microsoft.com/office/powerpoint/2010/main" val="638219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00B050"/>
                </a:solidFill>
              </a:rPr>
              <a:t>	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--;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5754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00B050"/>
                </a:solidFill>
              </a:rPr>
              <a:t>	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--;</a:t>
            </a:r>
          </a:p>
          <a:p>
            <a:r>
              <a:rPr lang="de-DE" sz="4000" dirty="0"/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F9A0C7D-8450-9D11-7975-CF1CBBFE3BB3}"/>
              </a:ext>
            </a:extLst>
          </p:cNvPr>
          <p:cNvCxnSpPr>
            <a:cxnSpLocks/>
          </p:cNvCxnSpPr>
          <p:nvPr/>
        </p:nvCxnSpPr>
        <p:spPr>
          <a:xfrm>
            <a:off x="2571750" y="2590800"/>
            <a:ext cx="790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8612AC6E-5272-E4B7-A8DA-7F33D7045C6F}"/>
              </a:ext>
            </a:extLst>
          </p:cNvPr>
          <p:cNvCxnSpPr>
            <a:cxnSpLocks/>
          </p:cNvCxnSpPr>
          <p:nvPr/>
        </p:nvCxnSpPr>
        <p:spPr>
          <a:xfrm flipH="1">
            <a:off x="6734175" y="2514600"/>
            <a:ext cx="11906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FB6C931-7861-8B9A-4FE3-FAF441374A26}"/>
              </a:ext>
            </a:extLst>
          </p:cNvPr>
          <p:cNvSpPr txBox="1"/>
          <p:nvPr/>
        </p:nvSpPr>
        <p:spPr>
          <a:xfrm>
            <a:off x="1040607" y="2406134"/>
            <a:ext cx="153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while</a:t>
            </a:r>
            <a:r>
              <a:rPr lang="de-DE" dirty="0"/>
              <a:t> Schleife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7046575-36B6-1538-12B2-A76173C1F4C3}"/>
              </a:ext>
            </a:extLst>
          </p:cNvPr>
          <p:cNvSpPr txBox="1"/>
          <p:nvPr/>
        </p:nvSpPr>
        <p:spPr>
          <a:xfrm>
            <a:off x="8046243" y="2329934"/>
            <a:ext cx="153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Bedingung</a:t>
            </a:r>
          </a:p>
        </p:txBody>
      </p:sp>
    </p:spTree>
    <p:extLst>
      <p:ext uri="{BB962C8B-B14F-4D97-AF65-F5344CB8AC3E}">
        <p14:creationId xmlns:p14="http://schemas.microsoft.com/office/powerpoint/2010/main" val="413196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D54A4-8CE5-6CC1-0FA4-3BEBEEF4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56D1B-E3B6-562A-E58F-35A88E66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Gewinnspiel</a:t>
            </a:r>
          </a:p>
        </p:txBody>
      </p:sp>
      <p:pic>
        <p:nvPicPr>
          <p:cNvPr id="6" name="Grafik 5" descr="Ein Bild, das Text, Fußball, Ball, Grafiken enthält.&#10;&#10;Automatisch generierte Beschreibung">
            <a:extLst>
              <a:ext uri="{FF2B5EF4-FFF2-40B4-BE49-F238E27FC236}">
                <a16:creationId xmlns:a16="http://schemas.microsoft.com/office/drawing/2014/main" id="{6ABE20E4-E584-6AF2-2A5D-5483AC71F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22" y="1743343"/>
            <a:ext cx="3678964" cy="3678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AC37B1E-94B6-C952-4636-9966C9FC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54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zahl = 5;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(zahl);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zahl --;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0968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zahl = 5;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(zahl);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zahl --;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BFB9E3-186B-8F99-B925-60D55AE78E41}"/>
              </a:ext>
            </a:extLst>
          </p:cNvPr>
          <p:cNvSpPr txBox="1"/>
          <p:nvPr/>
        </p:nvSpPr>
        <p:spPr>
          <a:xfrm>
            <a:off x="1057275" y="5321826"/>
            <a:ext cx="994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„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Solange</a:t>
            </a:r>
            <a:r>
              <a:rPr lang="de-DE" sz="4000" dirty="0"/>
              <a:t>, wie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größer als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 ist, mach …“</a:t>
            </a:r>
          </a:p>
        </p:txBody>
      </p:sp>
    </p:spTree>
    <p:extLst>
      <p:ext uri="{BB962C8B-B14F-4D97-AF65-F5344CB8AC3E}">
        <p14:creationId xmlns:p14="http://schemas.microsoft.com/office/powerpoint/2010/main" val="2854130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00B050"/>
                </a:solidFill>
              </a:rPr>
              <a:t>	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--;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8D5DB95-9B77-AE7C-06E0-08829F1AC606}"/>
              </a:ext>
            </a:extLst>
          </p:cNvPr>
          <p:cNvSpPr txBox="1"/>
          <p:nvPr/>
        </p:nvSpPr>
        <p:spPr>
          <a:xfrm>
            <a:off x="10125075" y="1536174"/>
            <a:ext cx="1209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4172942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);</a:t>
            </a:r>
          </a:p>
          <a:p>
            <a:r>
              <a:rPr lang="de-DE" sz="4000" dirty="0">
                <a:solidFill>
                  <a:srgbClr val="00B050"/>
                </a:solidFill>
              </a:rPr>
              <a:t>	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 --;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8D5DB95-9B77-AE7C-06E0-08829F1AC606}"/>
              </a:ext>
            </a:extLst>
          </p:cNvPr>
          <p:cNvSpPr txBox="1"/>
          <p:nvPr/>
        </p:nvSpPr>
        <p:spPr>
          <a:xfrm>
            <a:off x="10125075" y="1536174"/>
            <a:ext cx="120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4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2</a:t>
            </a:r>
          </a:p>
          <a:p>
            <a:r>
              <a:rPr lang="de-DE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152576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&lt;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++)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7095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&lt;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++)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8370955E-4983-1A5A-657E-F324DFDD0D65}"/>
              </a:ext>
            </a:extLst>
          </p:cNvPr>
          <p:cNvCxnSpPr>
            <a:cxnSpLocks/>
          </p:cNvCxnSpPr>
          <p:nvPr/>
        </p:nvCxnSpPr>
        <p:spPr>
          <a:xfrm>
            <a:off x="2571750" y="2590800"/>
            <a:ext cx="790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B1EAE79-0673-6EF1-5D25-DCAC2525D4FA}"/>
              </a:ext>
            </a:extLst>
          </p:cNvPr>
          <p:cNvCxnSpPr>
            <a:cxnSpLocks/>
          </p:cNvCxnSpPr>
          <p:nvPr/>
        </p:nvCxnSpPr>
        <p:spPr>
          <a:xfrm flipH="1">
            <a:off x="9096375" y="2590800"/>
            <a:ext cx="6572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1438F4FB-125B-EDA9-3EEB-6DB9A72E3C9A}"/>
              </a:ext>
            </a:extLst>
          </p:cNvPr>
          <p:cNvSpPr txBox="1"/>
          <p:nvPr/>
        </p:nvSpPr>
        <p:spPr>
          <a:xfrm>
            <a:off x="1323975" y="2406134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-Schleife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D02D76-7286-C8B7-644A-F42721C44713}"/>
              </a:ext>
            </a:extLst>
          </p:cNvPr>
          <p:cNvSpPr txBox="1"/>
          <p:nvPr/>
        </p:nvSpPr>
        <p:spPr>
          <a:xfrm>
            <a:off x="9875043" y="2392918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Zähler</a:t>
            </a:r>
          </a:p>
        </p:txBody>
      </p:sp>
    </p:spTree>
    <p:extLst>
      <p:ext uri="{BB962C8B-B14F-4D97-AF65-F5344CB8AC3E}">
        <p14:creationId xmlns:p14="http://schemas.microsoft.com/office/powerpoint/2010/main" val="1132583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zahl = 5;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  <a:highlight>
                  <a:srgbClr val="0000FF"/>
                </a:highlight>
              </a:rPr>
              <a:t>int</a:t>
            </a:r>
            <a:r>
              <a:rPr lang="de-DE" sz="4000" dirty="0">
                <a:highlight>
                  <a:srgbClr val="0000FF"/>
                </a:highlight>
              </a:rPr>
              <a:t> </a:t>
            </a:r>
            <a:r>
              <a:rPr lang="de-DE" sz="4000" dirty="0">
                <a:solidFill>
                  <a:schemeClr val="accent2"/>
                </a:solidFill>
                <a:highlight>
                  <a:srgbClr val="0000FF"/>
                </a:highlight>
              </a:rPr>
              <a:t>i</a:t>
            </a:r>
            <a:r>
              <a:rPr lang="de-DE" sz="4000" dirty="0">
                <a:highlight>
                  <a:srgbClr val="0000FF"/>
                </a:highlight>
              </a:rPr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FF"/>
                </a:highlight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  <a:highlight>
                  <a:srgbClr val="808080"/>
                </a:highlight>
              </a:rPr>
              <a:t>i</a:t>
            </a:r>
            <a:r>
              <a:rPr lang="de-DE" sz="4000" dirty="0">
                <a:highlight>
                  <a:srgbClr val="808080"/>
                </a:highlight>
              </a:rPr>
              <a:t> &lt; </a:t>
            </a:r>
            <a:r>
              <a:rPr lang="de-DE" sz="4000" dirty="0">
                <a:solidFill>
                  <a:schemeClr val="accent2"/>
                </a:solidFill>
                <a:highlight>
                  <a:srgbClr val="808080"/>
                </a:highlight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  <a:highlight>
                  <a:srgbClr val="00FF00"/>
                </a:highlight>
              </a:rPr>
              <a:t>i</a:t>
            </a:r>
            <a:r>
              <a:rPr lang="de-DE" sz="4000" dirty="0">
                <a:highlight>
                  <a:srgbClr val="00FF00"/>
                </a:highlight>
              </a:rPr>
              <a:t>++)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(i);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13805E-2754-72B6-FF20-31578F257C38}"/>
              </a:ext>
            </a:extLst>
          </p:cNvPr>
          <p:cNvSpPr txBox="1"/>
          <p:nvPr/>
        </p:nvSpPr>
        <p:spPr>
          <a:xfrm>
            <a:off x="1123950" y="4836051"/>
            <a:ext cx="994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„</a:t>
            </a:r>
            <a:r>
              <a:rPr lang="de-DE" sz="4000" dirty="0">
                <a:solidFill>
                  <a:schemeClr val="accent2"/>
                </a:solidFill>
                <a:highlight>
                  <a:srgbClr val="0000FF"/>
                </a:highlight>
              </a:rPr>
              <a:t>Ich</a:t>
            </a:r>
            <a:r>
              <a:rPr lang="de-DE" sz="4000" dirty="0">
                <a:highlight>
                  <a:srgbClr val="0000FF"/>
                </a:highlight>
              </a:rPr>
              <a:t> fange bei </a:t>
            </a:r>
            <a:r>
              <a:rPr lang="de-DE" sz="4000" dirty="0">
                <a:solidFill>
                  <a:schemeClr val="accent2"/>
                </a:solidFill>
                <a:highlight>
                  <a:srgbClr val="0000FF"/>
                </a:highlight>
              </a:rPr>
              <a:t>0</a:t>
            </a:r>
            <a:r>
              <a:rPr lang="de-DE" sz="4000" dirty="0">
                <a:highlight>
                  <a:srgbClr val="0000FF"/>
                </a:highlight>
              </a:rPr>
              <a:t> an.</a:t>
            </a:r>
            <a:r>
              <a:rPr lang="de-DE" sz="4000" dirty="0"/>
              <a:t> </a:t>
            </a:r>
            <a:r>
              <a:rPr lang="de-DE" sz="4000" dirty="0">
                <a:highlight>
                  <a:srgbClr val="808080"/>
                </a:highlight>
              </a:rPr>
              <a:t>Solange, wie </a:t>
            </a:r>
            <a:r>
              <a:rPr lang="de-DE" sz="4000" dirty="0">
                <a:solidFill>
                  <a:schemeClr val="accent2"/>
                </a:solidFill>
                <a:highlight>
                  <a:srgbClr val="808080"/>
                </a:highlight>
              </a:rPr>
              <a:t>ich</a:t>
            </a:r>
            <a:r>
              <a:rPr lang="de-DE" sz="4000" dirty="0">
                <a:highlight>
                  <a:srgbClr val="808080"/>
                </a:highlight>
              </a:rPr>
              <a:t> kleiner als </a:t>
            </a:r>
            <a:r>
              <a:rPr lang="de-DE" sz="4000" dirty="0">
                <a:solidFill>
                  <a:schemeClr val="accent2"/>
                </a:solidFill>
                <a:highlight>
                  <a:srgbClr val="808080"/>
                </a:highlight>
              </a:rPr>
              <a:t>zahl</a:t>
            </a:r>
            <a:r>
              <a:rPr lang="de-DE" sz="4000" dirty="0">
                <a:highlight>
                  <a:srgbClr val="808080"/>
                </a:highlight>
              </a:rPr>
              <a:t> bin</a:t>
            </a:r>
            <a:r>
              <a:rPr lang="de-DE" sz="4000" dirty="0"/>
              <a:t>, führe ich … aus und </a:t>
            </a:r>
            <a:r>
              <a:rPr lang="de-DE" sz="4000" dirty="0">
                <a:highlight>
                  <a:srgbClr val="00FF00"/>
                </a:highlight>
              </a:rPr>
              <a:t>zähle um 1 hoch</a:t>
            </a:r>
            <a:r>
              <a:rPr lang="de-DE" sz="40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901770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&lt;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++)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3AE6F6-35F5-839C-1BFD-87B362D34EC7}"/>
              </a:ext>
            </a:extLst>
          </p:cNvPr>
          <p:cNvSpPr txBox="1"/>
          <p:nvPr/>
        </p:nvSpPr>
        <p:spPr>
          <a:xfrm>
            <a:off x="10125075" y="1536174"/>
            <a:ext cx="120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0</a:t>
            </a:r>
          </a:p>
          <a:p>
            <a:r>
              <a:rPr lang="de-DE" sz="2400" dirty="0"/>
              <a:t>1</a:t>
            </a:r>
          </a:p>
          <a:p>
            <a:r>
              <a:rPr lang="de-DE" sz="2400" dirty="0"/>
              <a:t>2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83844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&gt;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--)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D4BAD9A-CD89-C595-7415-AEFCE59D7263}"/>
              </a:ext>
            </a:extLst>
          </p:cNvPr>
          <p:cNvSpPr txBox="1"/>
          <p:nvPr/>
        </p:nvSpPr>
        <p:spPr>
          <a:xfrm>
            <a:off x="10125075" y="1536174"/>
            <a:ext cx="120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4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2</a:t>
            </a:r>
          </a:p>
          <a:p>
            <a:r>
              <a:rPr lang="de-DE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90976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&gt;=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--)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D4BAD9A-CD89-C595-7415-AEFCE59D7263}"/>
              </a:ext>
            </a:extLst>
          </p:cNvPr>
          <p:cNvSpPr txBox="1"/>
          <p:nvPr/>
        </p:nvSpPr>
        <p:spPr>
          <a:xfrm>
            <a:off x="10125075" y="1536174"/>
            <a:ext cx="1209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4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2</a:t>
            </a:r>
          </a:p>
          <a:p>
            <a:r>
              <a:rPr lang="de-DE" sz="2400" dirty="0"/>
              <a:t>1</a:t>
            </a:r>
          </a:p>
          <a:p>
            <a:r>
              <a:rPr lang="de-DE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8980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E642-F0DC-C596-A79D-CE803D860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97CD684-9DA0-158B-AB0D-D856259A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365" y="-1"/>
            <a:ext cx="12331580" cy="69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537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4813-82F8-9EA6-8176-DFA6FCAF5154}"/>
              </a:ext>
            </a:extLst>
          </p:cNvPr>
          <p:cNvSpPr txBox="1"/>
          <p:nvPr/>
        </p:nvSpPr>
        <p:spPr>
          <a:xfrm>
            <a:off x="3483768" y="1536174"/>
            <a:ext cx="8586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= </a:t>
            </a:r>
            <a:r>
              <a:rPr lang="de-DE" sz="4000" dirty="0">
                <a:solidFill>
                  <a:schemeClr val="accent2"/>
                </a:solidFill>
              </a:rPr>
              <a:t>zahl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 &gt;=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i </a:t>
            </a:r>
            <a:r>
              <a:rPr lang="de-DE" sz="4000" dirty="0"/>
              <a:t>-=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2"/>
                </a:solidFill>
              </a:rPr>
              <a:t>i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D4BAD9A-CD89-C595-7415-AEFCE59D7263}"/>
              </a:ext>
            </a:extLst>
          </p:cNvPr>
          <p:cNvSpPr txBox="1"/>
          <p:nvPr/>
        </p:nvSpPr>
        <p:spPr>
          <a:xfrm>
            <a:off x="10125075" y="1536174"/>
            <a:ext cx="1209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3</a:t>
            </a:r>
          </a:p>
          <a:p>
            <a:r>
              <a:rPr lang="de-DE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90787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483768" y="1536730"/>
            <a:ext cx="6214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{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90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12</a:t>
            </a:r>
            <a:r>
              <a:rPr lang="de-DE" sz="4000" dirty="0"/>
              <a:t>};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: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501978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483768" y="1536730"/>
            <a:ext cx="6214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[] 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myArray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 = {5,90,7,12}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: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)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{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de-DE" sz="4000" dirty="0" err="1">
                <a:solidFill>
                  <a:schemeClr val="tx1">
                    <a:lumMod val="50000"/>
                  </a:schemeClr>
                </a:solidFill>
              </a:rPr>
              <a:t>element</a:t>
            </a:r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);</a:t>
            </a:r>
          </a:p>
          <a:p>
            <a:r>
              <a:rPr lang="de-DE" sz="40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  <a:p>
            <a:endParaRPr lang="de-DE" sz="4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9666EF-24C4-F2BF-9E11-BBE1E8D182DB}"/>
              </a:ext>
            </a:extLst>
          </p:cNvPr>
          <p:cNvSpPr txBox="1"/>
          <p:nvPr/>
        </p:nvSpPr>
        <p:spPr>
          <a:xfrm>
            <a:off x="1123950" y="5321270"/>
            <a:ext cx="994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„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Für jedes </a:t>
            </a:r>
            <a:r>
              <a:rPr lang="de-DE" sz="4000" dirty="0">
                <a:solidFill>
                  <a:schemeClr val="accent2"/>
                </a:solidFill>
              </a:rPr>
              <a:t>Element</a:t>
            </a:r>
            <a:r>
              <a:rPr lang="de-DE" sz="4000" dirty="0"/>
              <a:t> in meinem </a:t>
            </a:r>
            <a:r>
              <a:rPr lang="de-DE" sz="4000" dirty="0">
                <a:solidFill>
                  <a:schemeClr val="accent2"/>
                </a:solidFill>
              </a:rPr>
              <a:t>Array</a:t>
            </a:r>
            <a:r>
              <a:rPr lang="de-DE" sz="4000" dirty="0"/>
              <a:t>, mach …“</a:t>
            </a:r>
          </a:p>
        </p:txBody>
      </p:sp>
    </p:spTree>
    <p:extLst>
      <p:ext uri="{BB962C8B-B14F-4D97-AF65-F5344CB8AC3E}">
        <p14:creationId xmlns:p14="http://schemas.microsoft.com/office/powerpoint/2010/main" val="2984774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483768" y="1536730"/>
            <a:ext cx="6214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[]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 = {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90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</a:t>
            </a:r>
            <a:r>
              <a:rPr lang="de-DE" sz="4000" dirty="0"/>
              <a:t>,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12</a:t>
            </a:r>
            <a:r>
              <a:rPr lang="de-DE" sz="4000" dirty="0"/>
              <a:t>}</a:t>
            </a:r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: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myArray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accent2"/>
                </a:solidFill>
              </a:rPr>
              <a:t>element</a:t>
            </a:r>
            <a:r>
              <a:rPr lang="de-DE" sz="4000" dirty="0"/>
              <a:t>);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53A0B2-7783-D4A7-5CDF-888A4B5418A9}"/>
              </a:ext>
            </a:extLst>
          </p:cNvPr>
          <p:cNvSpPr txBox="1"/>
          <p:nvPr/>
        </p:nvSpPr>
        <p:spPr>
          <a:xfrm>
            <a:off x="10125075" y="1536174"/>
            <a:ext cx="1209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Output:</a:t>
            </a:r>
          </a:p>
          <a:p>
            <a:r>
              <a:rPr lang="de-DE" sz="2400" dirty="0"/>
              <a:t>5</a:t>
            </a:r>
          </a:p>
          <a:p>
            <a:r>
              <a:rPr lang="de-DE" sz="2400" dirty="0"/>
              <a:t>90</a:t>
            </a:r>
          </a:p>
          <a:p>
            <a:r>
              <a:rPr lang="de-DE" sz="2400" dirty="0"/>
              <a:t>7</a:t>
            </a:r>
          </a:p>
          <a:p>
            <a:r>
              <a:rPr lang="de-DE" sz="2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69589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04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76A017-CED8-4813-40F9-DEC6EB5E21DA}"/>
              </a:ext>
            </a:extLst>
          </p:cNvPr>
          <p:cNvSpPr txBox="1"/>
          <p:nvPr/>
        </p:nvSpPr>
        <p:spPr>
          <a:xfrm>
            <a:off x="2433506" y="2921168"/>
            <a:ext cx="7324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Methoden</a:t>
            </a:r>
          </a:p>
        </p:txBody>
      </p:sp>
    </p:spTree>
    <p:extLst>
      <p:ext uri="{BB962C8B-B14F-4D97-AF65-F5344CB8AC3E}">
        <p14:creationId xmlns:p14="http://schemas.microsoft.com/office/powerpoint/2010/main" val="3606323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2519264" y="1318061"/>
            <a:ext cx="71534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printStuff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s</a:t>
            </a:r>
            <a:r>
              <a:rPr lang="de-DE" sz="4000" dirty="0"/>
              <a:t>,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 = 0;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 &lt;=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++)</a:t>
            </a:r>
          </a:p>
          <a:p>
            <a:r>
              <a:rPr lang="de-DE" sz="4000" dirty="0"/>
              <a:t>	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s</a:t>
            </a:r>
            <a:r>
              <a:rPr lang="de-DE" sz="4000" dirty="0"/>
              <a:t>);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1097277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2519264" y="1318061"/>
            <a:ext cx="71534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printStuff</a:t>
            </a:r>
            <a:r>
              <a:rPr lang="de-DE" sz="4000" dirty="0"/>
              <a:t>(</a:t>
            </a:r>
            <a:r>
              <a:rPr lang="de-DE" sz="4000" dirty="0">
                <a:solidFill>
                  <a:schemeClr val="accent1"/>
                </a:solidFill>
              </a:rPr>
              <a:t>String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s</a:t>
            </a:r>
            <a:r>
              <a:rPr lang="de-DE" sz="4000" dirty="0"/>
              <a:t>,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 = 0;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 &lt;= </a:t>
            </a:r>
            <a:r>
              <a:rPr lang="de-DE" sz="4000" dirty="0">
                <a:solidFill>
                  <a:srgbClr val="FFFF00"/>
                </a:solidFill>
              </a:rPr>
              <a:t>i</a:t>
            </a:r>
            <a:r>
              <a:rPr lang="de-DE" sz="4000" dirty="0"/>
              <a:t>; </a:t>
            </a:r>
            <a:r>
              <a:rPr lang="de-DE" sz="4000" dirty="0">
                <a:solidFill>
                  <a:schemeClr val="accent2"/>
                </a:solidFill>
              </a:rPr>
              <a:t>n</a:t>
            </a:r>
            <a:r>
              <a:rPr lang="de-DE" sz="4000" dirty="0"/>
              <a:t>++)</a:t>
            </a:r>
          </a:p>
          <a:p>
            <a:r>
              <a:rPr lang="de-DE" sz="4000" dirty="0"/>
              <a:t>	{</a:t>
            </a:r>
          </a:p>
          <a:p>
            <a:r>
              <a:rPr lang="de-DE" sz="4000" dirty="0"/>
              <a:t>		</a:t>
            </a:r>
            <a:r>
              <a:rPr lang="de-DE" sz="4000" dirty="0" err="1"/>
              <a:t>System.out.println</a:t>
            </a:r>
            <a:r>
              <a:rPr lang="de-DE" sz="4000" dirty="0"/>
              <a:t>(</a:t>
            </a:r>
            <a:r>
              <a:rPr lang="de-DE" sz="4000" dirty="0">
                <a:solidFill>
                  <a:srgbClr val="FFFF00"/>
                </a:solidFill>
              </a:rPr>
              <a:t>s</a:t>
            </a:r>
            <a:r>
              <a:rPr lang="de-DE" sz="4000" dirty="0"/>
              <a:t>);</a:t>
            </a:r>
          </a:p>
          <a:p>
            <a:r>
              <a:rPr lang="de-DE" sz="4000" dirty="0"/>
              <a:t>	}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B32A897-E7F9-7205-424E-49BFB6CE3481}"/>
              </a:ext>
            </a:extLst>
          </p:cNvPr>
          <p:cNvCxnSpPr>
            <a:cxnSpLocks/>
          </p:cNvCxnSpPr>
          <p:nvPr/>
        </p:nvCxnSpPr>
        <p:spPr>
          <a:xfrm>
            <a:off x="1736521" y="1753299"/>
            <a:ext cx="7214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A773537-FCCF-B63E-98C7-1F71755B5845}"/>
              </a:ext>
            </a:extLst>
          </p:cNvPr>
          <p:cNvCxnSpPr>
            <a:cxnSpLocks/>
          </p:cNvCxnSpPr>
          <p:nvPr/>
        </p:nvCxnSpPr>
        <p:spPr>
          <a:xfrm>
            <a:off x="4304950" y="903287"/>
            <a:ext cx="0" cy="4711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D7D9E41-01C4-2739-DB94-FF97D29705EF}"/>
              </a:ext>
            </a:extLst>
          </p:cNvPr>
          <p:cNvCxnSpPr>
            <a:cxnSpLocks/>
          </p:cNvCxnSpPr>
          <p:nvPr/>
        </p:nvCxnSpPr>
        <p:spPr>
          <a:xfrm>
            <a:off x="6023295" y="903287"/>
            <a:ext cx="0" cy="4711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59291F0-38BE-04D9-B3D7-A5CD615C5B0F}"/>
              </a:ext>
            </a:extLst>
          </p:cNvPr>
          <p:cNvCxnSpPr>
            <a:cxnSpLocks/>
          </p:cNvCxnSpPr>
          <p:nvPr/>
        </p:nvCxnSpPr>
        <p:spPr>
          <a:xfrm flipH="1">
            <a:off x="9672736" y="1744910"/>
            <a:ext cx="5970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4AAAD0F-A794-58F7-0F66-26B6C71D0C3A}"/>
              </a:ext>
            </a:extLst>
          </p:cNvPr>
          <p:cNvSpPr txBox="1"/>
          <p:nvPr/>
        </p:nvSpPr>
        <p:spPr>
          <a:xfrm>
            <a:off x="65778" y="1374468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Zugriffsberechtigung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341C3A-D9D9-90F3-17F2-DFCB522859DE}"/>
              </a:ext>
            </a:extLst>
          </p:cNvPr>
          <p:cNvSpPr txBox="1"/>
          <p:nvPr/>
        </p:nvSpPr>
        <p:spPr>
          <a:xfrm>
            <a:off x="3579302" y="435734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Rückgabewert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AF2CF0-6909-235B-B1CE-ED56788190B2}"/>
              </a:ext>
            </a:extLst>
          </p:cNvPr>
          <p:cNvSpPr txBox="1"/>
          <p:nvPr/>
        </p:nvSpPr>
        <p:spPr>
          <a:xfrm>
            <a:off x="5370876" y="435734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Methodenname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BB65D22-D4B7-DE14-6C28-0A3506F8F331}"/>
              </a:ext>
            </a:extLst>
          </p:cNvPr>
          <p:cNvSpPr txBox="1"/>
          <p:nvPr/>
        </p:nvSpPr>
        <p:spPr>
          <a:xfrm>
            <a:off x="10346946" y="1559134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Parameterliste</a:t>
            </a:r>
          </a:p>
        </p:txBody>
      </p:sp>
    </p:spTree>
    <p:extLst>
      <p:ext uri="{BB962C8B-B14F-4D97-AF65-F5344CB8AC3E}">
        <p14:creationId xmlns:p14="http://schemas.microsoft.com/office/powerpoint/2010/main" val="2533449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840702" y="1228397"/>
            <a:ext cx="45105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endParaRPr lang="de-DE" sz="4000" dirty="0"/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getValue</a:t>
            </a:r>
            <a:r>
              <a:rPr lang="de-DE" sz="4000" dirty="0"/>
              <a:t>()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/>
              <a:t>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396710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58CC93-1D6C-A112-E493-A9162C18BEED}"/>
              </a:ext>
            </a:extLst>
          </p:cNvPr>
          <p:cNvSpPr txBox="1"/>
          <p:nvPr/>
        </p:nvSpPr>
        <p:spPr>
          <a:xfrm>
            <a:off x="3840702" y="1228397"/>
            <a:ext cx="45105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endParaRPr lang="de-DE" sz="4000" dirty="0"/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getValue</a:t>
            </a:r>
            <a:r>
              <a:rPr lang="de-DE" sz="4000" dirty="0"/>
              <a:t>()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/>
              <a:t>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8AEFDC-7F1C-1B15-ED28-23DB770C7CA8}"/>
              </a:ext>
            </a:extLst>
          </p:cNvPr>
          <p:cNvSpPr/>
          <p:nvPr/>
        </p:nvSpPr>
        <p:spPr>
          <a:xfrm>
            <a:off x="1550507" y="5493907"/>
            <a:ext cx="1696032" cy="6552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8779A81-4489-2BCE-881D-E6E8AF1C007C}"/>
              </a:ext>
            </a:extLst>
          </p:cNvPr>
          <p:cNvSpPr txBox="1"/>
          <p:nvPr/>
        </p:nvSpPr>
        <p:spPr>
          <a:xfrm>
            <a:off x="3483768" y="5502800"/>
            <a:ext cx="3698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„Getter“-Methode</a:t>
            </a:r>
          </a:p>
        </p:txBody>
      </p:sp>
    </p:spTree>
    <p:extLst>
      <p:ext uri="{BB962C8B-B14F-4D97-AF65-F5344CB8AC3E}">
        <p14:creationId xmlns:p14="http://schemas.microsoft.com/office/powerpoint/2010/main" val="254033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285F4-185B-8C8E-3B50-02DDE24C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F60DF2-0911-BD7C-9BA0-B59F4560A9C0}"/>
              </a:ext>
            </a:extLst>
          </p:cNvPr>
          <p:cNvSpPr txBox="1"/>
          <p:nvPr/>
        </p:nvSpPr>
        <p:spPr>
          <a:xfrm>
            <a:off x="2070100" y="903287"/>
            <a:ext cx="8051800" cy="5632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</a:rPr>
              <a:t>- Java Basics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„Hello World“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Primitive Datentypen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Rechenoperationen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Arrays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Vergleichsstrukturen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Schleifen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Methoden</a:t>
            </a:r>
          </a:p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Objektorientierung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Klassen, Objekte und komplexe Datentypen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Kleines Softwareprojekt</a:t>
            </a:r>
            <a:endParaRPr lang="de-DE" sz="2400" dirty="0">
              <a:solidFill>
                <a:schemeClr val="tx1"/>
              </a:solidFill>
            </a:endParaRPr>
          </a:p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Rekursion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Grundkonzept Rekursion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Rekursion </a:t>
            </a:r>
            <a:r>
              <a:rPr lang="de-DE" sz="2400" dirty="0" err="1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 Iteration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- Feedbackrunde und Umfrage</a:t>
            </a:r>
          </a:p>
        </p:txBody>
      </p:sp>
    </p:spTree>
    <p:extLst>
      <p:ext uri="{BB962C8B-B14F-4D97-AF65-F5344CB8AC3E}">
        <p14:creationId xmlns:p14="http://schemas.microsoft.com/office/powerpoint/2010/main" val="16800491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00B98-4C39-88EC-206E-2188B0A5DC5D}"/>
              </a:ext>
            </a:extLst>
          </p:cNvPr>
          <p:cNvSpPr txBox="1"/>
          <p:nvPr/>
        </p:nvSpPr>
        <p:spPr>
          <a:xfrm>
            <a:off x="3840745" y="1228396"/>
            <a:ext cx="6194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private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 </a:t>
            </a:r>
            <a:r>
              <a:rPr lang="de-DE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de-DE" sz="4000" dirty="0"/>
              <a:t>;</a:t>
            </a:r>
          </a:p>
          <a:p>
            <a:endParaRPr lang="de-DE" sz="4000" dirty="0"/>
          </a:p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setValue</a:t>
            </a:r>
            <a:r>
              <a:rPr lang="de-DE" sz="4000" dirty="0"/>
              <a:t>(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4000" dirty="0"/>
              <a:t> </a:t>
            </a:r>
            <a:r>
              <a:rPr lang="de-DE" sz="4000" dirty="0" err="1">
                <a:solidFill>
                  <a:srgbClr val="FFFF00"/>
                </a:solidFill>
              </a:rPr>
              <a:t>value</a:t>
            </a:r>
            <a:r>
              <a:rPr lang="de-DE" sz="4000" dirty="0"/>
              <a:t>)</a:t>
            </a:r>
          </a:p>
          <a:p>
            <a:r>
              <a:rPr lang="de-DE" sz="4000" dirty="0"/>
              <a:t>{</a:t>
            </a:r>
          </a:p>
          <a:p>
            <a:r>
              <a:rPr lang="de-DE" sz="4000" dirty="0"/>
              <a:t>	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4000" dirty="0" err="1"/>
              <a:t>.</a:t>
            </a:r>
            <a:r>
              <a:rPr lang="de-DE" sz="4000" dirty="0" err="1">
                <a:solidFill>
                  <a:schemeClr val="accent2"/>
                </a:solidFill>
              </a:rPr>
              <a:t>value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/>
              <a:t>=</a:t>
            </a:r>
            <a:r>
              <a:rPr lang="de-DE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4000" dirty="0" err="1">
                <a:solidFill>
                  <a:srgbClr val="FFFF00"/>
                </a:solidFill>
              </a:rPr>
              <a:t>value</a:t>
            </a:r>
            <a:r>
              <a:rPr lang="de-DE" sz="4000" dirty="0"/>
              <a:t>;</a:t>
            </a:r>
          </a:p>
          <a:p>
            <a:r>
              <a:rPr lang="de-DE" sz="4000" dirty="0"/>
              <a:t>}</a:t>
            </a:r>
          </a:p>
          <a:p>
            <a:endParaRPr lang="de-DE" sz="4000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E795FAD-1BD2-AC23-1F99-DD55ECEEE03A}"/>
              </a:ext>
            </a:extLst>
          </p:cNvPr>
          <p:cNvSpPr/>
          <p:nvPr/>
        </p:nvSpPr>
        <p:spPr>
          <a:xfrm>
            <a:off x="1550507" y="5493907"/>
            <a:ext cx="1696032" cy="6552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9081D1-225D-E592-40B2-EF2F413C687B}"/>
              </a:ext>
            </a:extLst>
          </p:cNvPr>
          <p:cNvSpPr txBox="1"/>
          <p:nvPr/>
        </p:nvSpPr>
        <p:spPr>
          <a:xfrm>
            <a:off x="3483768" y="5502800"/>
            <a:ext cx="3698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„Setter“-Methode</a:t>
            </a:r>
          </a:p>
        </p:txBody>
      </p:sp>
    </p:spTree>
    <p:extLst>
      <p:ext uri="{BB962C8B-B14F-4D97-AF65-F5344CB8AC3E}">
        <p14:creationId xmlns:p14="http://schemas.microsoft.com/office/powerpoint/2010/main" val="7808252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/>
          <a:lstStyle/>
          <a:p>
            <a:r>
              <a:rPr lang="de-DE" dirty="0"/>
              <a:t>Java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0D00D-07A6-29DD-2D84-59C1D108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899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285F4-185B-8C8E-3B50-02DDE24C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F60DF2-0911-BD7C-9BA0-B59F4560A9C0}"/>
              </a:ext>
            </a:extLst>
          </p:cNvPr>
          <p:cNvSpPr txBox="1"/>
          <p:nvPr/>
        </p:nvSpPr>
        <p:spPr>
          <a:xfrm>
            <a:off x="2070100" y="903287"/>
            <a:ext cx="8051800" cy="5262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Java Basics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„Hello World“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Primitive Datentypen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Rechenoperationen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Arrays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Vergleichsstrukturen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Schleifen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Methoden</a:t>
            </a:r>
          </a:p>
          <a:p>
            <a:r>
              <a:rPr lang="de-DE" sz="2400" b="1" dirty="0">
                <a:solidFill>
                  <a:schemeClr val="tx1"/>
                </a:solidFill>
              </a:rPr>
              <a:t>- Objektorientierung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	- Klassen, Objekte und komplexe Datentypen</a:t>
            </a:r>
            <a:endParaRPr lang="de-DE" sz="2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de-DE" sz="2400" b="1" dirty="0">
                <a:solidFill>
                  <a:schemeClr val="tx1">
                    <a:lumMod val="50000"/>
                  </a:schemeClr>
                </a:solidFill>
              </a:rPr>
              <a:t>- Rekursion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Grundkonzept Rekursion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	- Rekursion </a:t>
            </a:r>
            <a:r>
              <a:rPr lang="de-DE" sz="2400" dirty="0" err="1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 Iteration</a:t>
            </a:r>
          </a:p>
          <a:p>
            <a:r>
              <a:rPr lang="de-DE" sz="2400" dirty="0">
                <a:solidFill>
                  <a:schemeClr val="tx1">
                    <a:lumMod val="50000"/>
                  </a:schemeClr>
                </a:solidFill>
              </a:rPr>
              <a:t>- Feedbackrunde und Umfrage</a:t>
            </a:r>
          </a:p>
        </p:txBody>
      </p:sp>
    </p:spTree>
    <p:extLst>
      <p:ext uri="{BB962C8B-B14F-4D97-AF65-F5344CB8AC3E}">
        <p14:creationId xmlns:p14="http://schemas.microsoft.com/office/powerpoint/2010/main" val="27502684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898084" y="1228397"/>
            <a:ext cx="43958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4000" dirty="0"/>
              <a:t> </a:t>
            </a:r>
            <a:r>
              <a:rPr lang="de-DE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4000" dirty="0"/>
              <a:t> </a:t>
            </a:r>
            <a:r>
              <a:rPr lang="de-DE" sz="4000" dirty="0">
                <a:solidFill>
                  <a:schemeClr val="accent1"/>
                </a:solidFill>
              </a:rPr>
              <a:t>Main</a:t>
            </a:r>
            <a:r>
              <a:rPr lang="de-DE" sz="4000" dirty="0"/>
              <a:t> {</a:t>
            </a:r>
          </a:p>
          <a:p>
            <a:endParaRPr lang="de-DE" sz="4000" dirty="0"/>
          </a:p>
          <a:p>
            <a:r>
              <a:rPr lang="de-DE" sz="4000" dirty="0">
                <a:solidFill>
                  <a:srgbClr val="00B050"/>
                </a:solidFill>
              </a:rPr>
              <a:t>	//Attribute</a:t>
            </a:r>
          </a:p>
          <a:p>
            <a:endParaRPr lang="de-DE" sz="4000" dirty="0"/>
          </a:p>
          <a:p>
            <a:r>
              <a:rPr lang="de-DE" sz="4000" dirty="0"/>
              <a:t>	</a:t>
            </a:r>
            <a:r>
              <a:rPr lang="de-DE" sz="4000" dirty="0">
                <a:solidFill>
                  <a:srgbClr val="00B050"/>
                </a:solidFill>
              </a:rPr>
              <a:t>//Methoden</a:t>
            </a:r>
          </a:p>
          <a:p>
            <a:endParaRPr lang="de-DE" sz="4000" dirty="0"/>
          </a:p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52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483768" y="582067"/>
            <a:ext cx="62558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2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2"/>
                </a:solidFill>
              </a:rPr>
              <a:t>age</a:t>
            </a:r>
            <a:r>
              <a:rPr lang="de-DE" sz="2800" dirty="0"/>
              <a:t>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>
                <a:solidFill>
                  <a:srgbClr val="FFFF00"/>
                </a:solidFill>
              </a:rPr>
              <a:t>Hund</a:t>
            </a:r>
            <a:r>
              <a:rPr lang="de-DE" sz="2800" dirty="0"/>
              <a:t>(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,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){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this</a:t>
            </a:r>
            <a:r>
              <a:rPr lang="de-DE" sz="2800" dirty="0"/>
              <a:t>.</a:t>
            </a:r>
            <a:r>
              <a:rPr lang="de-DE" sz="2800" dirty="0">
                <a:solidFill>
                  <a:schemeClr val="accent2"/>
                </a:solidFill>
              </a:rPr>
              <a:t>name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 err="1"/>
              <a:t>.</a:t>
            </a:r>
            <a:r>
              <a:rPr lang="de-DE" sz="2800" dirty="0" err="1">
                <a:solidFill>
                  <a:schemeClr val="accent2"/>
                </a:solidFill>
              </a:rPr>
              <a:t>age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bark</a:t>
            </a:r>
            <a:r>
              <a:rPr lang="de-DE" sz="2800" dirty="0"/>
              <a:t>(){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</a:t>
            </a:r>
            <a:r>
              <a:rPr lang="de-DE" sz="2800" dirty="0" err="1"/>
              <a:t>System.out.println</a:t>
            </a:r>
            <a:r>
              <a:rPr lang="de-DE" sz="2800" dirty="0"/>
              <a:t>(</a:t>
            </a:r>
            <a:r>
              <a:rPr lang="de-DE" sz="2800" dirty="0" err="1">
                <a:solidFill>
                  <a:schemeClr val="accent2"/>
                </a:solidFill>
              </a:rPr>
              <a:t>name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+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„: Wuff“);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82619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483768" y="582067"/>
            <a:ext cx="62558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String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age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>
                <a:solidFill>
                  <a:srgbClr val="FFFF00"/>
                </a:solidFill>
              </a:rPr>
              <a:t>Hund</a:t>
            </a:r>
            <a:r>
              <a:rPr lang="de-DE" sz="2800" dirty="0"/>
              <a:t>(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,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){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this</a:t>
            </a:r>
            <a:r>
              <a:rPr lang="de-DE" sz="2800" dirty="0"/>
              <a:t>.</a:t>
            </a:r>
            <a:r>
              <a:rPr lang="de-DE" sz="2800" dirty="0">
                <a:solidFill>
                  <a:schemeClr val="accent2"/>
                </a:solidFill>
              </a:rPr>
              <a:t>name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 err="1"/>
              <a:t>.</a:t>
            </a:r>
            <a:r>
              <a:rPr lang="de-DE" sz="2800" dirty="0" err="1">
                <a:solidFill>
                  <a:schemeClr val="accent2"/>
                </a:solidFill>
              </a:rPr>
              <a:t>age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void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bark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(){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+ „: Wuff“);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}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18295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3483768" y="582067"/>
            <a:ext cx="62558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Hund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String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age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>
                <a:solidFill>
                  <a:srgbClr val="FFFF00"/>
                </a:solidFill>
              </a:rPr>
              <a:t>Hund</a:t>
            </a:r>
            <a:r>
              <a:rPr lang="de-DE" sz="2800" dirty="0"/>
              <a:t>(</a:t>
            </a:r>
            <a:r>
              <a:rPr lang="de-DE" sz="2800" dirty="0">
                <a:solidFill>
                  <a:schemeClr val="accent1"/>
                </a:solidFill>
              </a:rPr>
              <a:t>String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,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int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){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this</a:t>
            </a:r>
            <a:r>
              <a:rPr lang="de-DE" sz="2800" dirty="0"/>
              <a:t>.</a:t>
            </a:r>
            <a:r>
              <a:rPr lang="de-DE" sz="2800" dirty="0">
                <a:solidFill>
                  <a:schemeClr val="accent2"/>
                </a:solidFill>
              </a:rPr>
              <a:t>name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name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this</a:t>
            </a:r>
            <a:r>
              <a:rPr lang="de-DE" sz="2800" dirty="0" err="1"/>
              <a:t>.</a:t>
            </a:r>
            <a:r>
              <a:rPr lang="de-DE" sz="2800" dirty="0" err="1">
                <a:solidFill>
                  <a:schemeClr val="accent2"/>
                </a:solidFill>
              </a:rPr>
              <a:t>age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/>
              <a:t>=</a:t>
            </a:r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age</a:t>
            </a:r>
            <a:r>
              <a:rPr lang="de-DE" sz="2800" dirty="0"/>
              <a:t>;</a:t>
            </a:r>
          </a:p>
          <a:p>
            <a:r>
              <a:rPr lang="de-DE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/>
              <a:t>}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void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bark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(){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	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System.out.println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+ „: Wuff“);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}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4BCDF4-3953-DCC8-E162-5BC5B4052CBB}"/>
              </a:ext>
            </a:extLst>
          </p:cNvPr>
          <p:cNvSpPr txBox="1"/>
          <p:nvPr/>
        </p:nvSpPr>
        <p:spPr>
          <a:xfrm>
            <a:off x="71437" y="1616978"/>
            <a:ext cx="3875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dirty="0"/>
              <a:t> </a:t>
            </a:r>
            <a:r>
              <a:rPr lang="de-DE" dirty="0">
                <a:solidFill>
                  <a:srgbClr val="FFFF00"/>
                </a:solidFill>
              </a:rPr>
              <a:t>Hund</a:t>
            </a:r>
            <a:r>
              <a:rPr lang="de-DE" dirty="0"/>
              <a:t>(…) ist der </a:t>
            </a:r>
            <a:r>
              <a:rPr lang="de-DE" b="1" dirty="0"/>
              <a:t>Konstruktor</a:t>
            </a:r>
            <a:r>
              <a:rPr lang="de-DE" dirty="0"/>
              <a:t> der </a:t>
            </a:r>
            <a:r>
              <a:rPr lang="de-DE" dirty="0">
                <a:solidFill>
                  <a:schemeClr val="accent1"/>
                </a:solidFill>
              </a:rPr>
              <a:t>Klasse Hund</a:t>
            </a:r>
            <a:r>
              <a:rPr lang="de-DE" dirty="0"/>
              <a:t>. Um ein Objekt der Klasse Hund zu erzeugen, muss der </a:t>
            </a:r>
            <a:r>
              <a:rPr lang="de-DE" b="1" dirty="0"/>
              <a:t>Konstruktor</a:t>
            </a:r>
            <a:r>
              <a:rPr lang="de-DE" dirty="0"/>
              <a:t> aufgerufen werden. Der </a:t>
            </a:r>
            <a:r>
              <a:rPr lang="de-DE" b="1" dirty="0"/>
              <a:t>Konstruktor</a:t>
            </a:r>
            <a:r>
              <a:rPr lang="de-DE" dirty="0"/>
              <a:t> erzeugt Objekte</a:t>
            </a:r>
          </a:p>
        </p:txBody>
      </p:sp>
    </p:spTree>
    <p:extLst>
      <p:ext uri="{BB962C8B-B14F-4D97-AF65-F5344CB8AC3E}">
        <p14:creationId xmlns:p14="http://schemas.microsoft.com/office/powerpoint/2010/main" val="31725167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Main</a:t>
            </a:r>
            <a:r>
              <a:rPr lang="de-DE" sz="2800" dirty="0"/>
              <a:t> {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/>
              <a:t>	</a:t>
            </a:r>
            <a:r>
              <a:rPr lang="de-DE" sz="2800" dirty="0">
                <a:solidFill>
                  <a:srgbClr val="00B050"/>
                </a:solidFill>
              </a:rPr>
              <a:t>//Methoden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String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[]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latin typeface="JetBrains Mono"/>
              </a:rPr>
              <a:t> i = </a:t>
            </a:r>
            <a:r>
              <a:rPr lang="de-DE" altLang="de-DE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JetBrains Mono"/>
              </a:rPr>
              <a:t>0</a:t>
            </a:r>
            <a:r>
              <a:rPr lang="de-DE" altLang="de-DE" sz="2800" dirty="0">
                <a:latin typeface="JetBrains Mono"/>
              </a:rPr>
              <a:t>; i &lt; 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rgbClr val="D4D4D4"/>
                </a:solidFill>
                <a:latin typeface="JetBrains Mono"/>
              </a:rPr>
              <a:t>	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hund1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lang="de-DE" altLang="de-DE" sz="2800" dirty="0">
                <a:latin typeface="JetBrains Mono"/>
              </a:rPr>
              <a:t>		}</a:t>
            </a:r>
          </a:p>
          <a:p>
            <a:r>
              <a:rPr lang="de-DE" altLang="de-DE" sz="2800" dirty="0">
                <a:latin typeface="JetBrains Mono"/>
              </a:rPr>
              <a:t>		</a:t>
            </a:r>
            <a:r>
              <a:rPr lang="de-DE" altLang="de-DE" sz="2800" dirty="0">
                <a:solidFill>
                  <a:schemeClr val="accent2"/>
                </a:solidFill>
                <a:latin typeface="JetBrains Mono"/>
              </a:rPr>
              <a:t>hund2</a:t>
            </a:r>
            <a:r>
              <a:rPr lang="de-DE" altLang="de-DE" sz="2800" dirty="0">
                <a:latin typeface="JetBrains Mono"/>
              </a:rPr>
              <a:t>.</a:t>
            </a:r>
            <a:r>
              <a:rPr lang="de-DE" altLang="de-DE" sz="2800" dirty="0">
                <a:solidFill>
                  <a:srgbClr val="FFFF00"/>
                </a:solidFill>
                <a:latin typeface="JetBrains Mono"/>
              </a:rPr>
              <a:t>bark</a:t>
            </a:r>
            <a:r>
              <a:rPr lang="de-DE" altLang="de-DE" sz="2800" dirty="0">
                <a:latin typeface="JetBrains Mono"/>
              </a:rPr>
              <a:t>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29441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hund1.alter;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	hund1.bark();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hund2.bark();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05341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2126-BAFC-DB90-D5A7-9994DF5C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" y="164002"/>
            <a:ext cx="6824663" cy="739285"/>
          </a:xfrm>
        </p:spPr>
        <p:txBody>
          <a:bodyPr>
            <a:normAutofit fontScale="90000"/>
          </a:bodyPr>
          <a:lstStyle/>
          <a:p>
            <a:r>
              <a:rPr lang="de-DE" dirty="0"/>
              <a:t>Objekt</a:t>
            </a:r>
            <a:br>
              <a:rPr lang="de-DE" dirty="0"/>
            </a:br>
            <a:r>
              <a:rPr lang="de-DE" dirty="0"/>
              <a:t>Orientierung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384273-E90C-0402-DCA7-4BB4965DAB86}"/>
              </a:ext>
            </a:extLst>
          </p:cNvPr>
          <p:cNvSpPr txBox="1"/>
          <p:nvPr/>
        </p:nvSpPr>
        <p:spPr>
          <a:xfrm>
            <a:off x="813732" y="1278731"/>
            <a:ext cx="11291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Main {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//Attribute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hund1</a:t>
            </a:r>
            <a:r>
              <a:rPr lang="de-DE" sz="2800" dirty="0"/>
              <a:t>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(„Rufus“,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rgbClr val="00B050"/>
                </a:solidFill>
              </a:rPr>
              <a:t>	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2"/>
                </a:solidFill>
              </a:rPr>
              <a:t>hund2</a:t>
            </a:r>
            <a:r>
              <a:rPr lang="de-DE" sz="2800" dirty="0"/>
              <a:t> = </a:t>
            </a:r>
            <a:r>
              <a:rPr lang="de-DE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2800" dirty="0"/>
              <a:t> </a:t>
            </a:r>
            <a:r>
              <a:rPr lang="de-DE" sz="2800" dirty="0">
                <a:solidFill>
                  <a:schemeClr val="accent1"/>
                </a:solidFill>
              </a:rPr>
              <a:t>Hund</a:t>
            </a:r>
            <a:r>
              <a:rPr lang="de-DE" sz="2800" dirty="0"/>
              <a:t>(„</a:t>
            </a:r>
            <a:r>
              <a:rPr lang="de-DE" sz="2800" dirty="0" err="1"/>
              <a:t>Captn</a:t>
            </a:r>
            <a:r>
              <a:rPr lang="de-DE" sz="2800" dirty="0"/>
              <a:t> Eberhardt von oben“, 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32</a:t>
            </a:r>
            <a:r>
              <a:rPr lang="de-DE" sz="2800" dirty="0"/>
              <a:t>);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//Methoden</a:t>
            </a:r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public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static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void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main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(String[]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args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){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for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(</a:t>
            </a:r>
            <a:r>
              <a:rPr lang="de-DE" altLang="de-DE" sz="2800" dirty="0" err="1">
                <a:solidFill>
                  <a:schemeClr val="tx1">
                    <a:lumMod val="50000"/>
                  </a:schemeClr>
                </a:solidFill>
                <a:latin typeface="JetBrains Mono"/>
              </a:rPr>
              <a:t>int</a:t>
            </a:r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 i = 0; i &lt; hund1.alter; i++){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JetBrains Mono"/>
            </a:endParaRP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	hund1.bark();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}</a:t>
            </a:r>
          </a:p>
          <a:p>
            <a:r>
              <a:rPr lang="de-DE" altLang="de-DE" sz="2800" dirty="0">
                <a:solidFill>
                  <a:schemeClr val="tx1">
                    <a:lumMod val="50000"/>
                  </a:schemeClr>
                </a:solidFill>
                <a:latin typeface="JetBrains Mono"/>
              </a:rPr>
              <a:t>		hund2.bark();</a:t>
            </a:r>
          </a:p>
          <a:p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JetBrains Mono"/>
              </a:rPr>
              <a:t>	}</a:t>
            </a:r>
            <a:endParaRPr lang="de-DE" sz="2800" dirty="0"/>
          </a:p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6182BC-D5AB-F91C-F7C8-347B72F14C42}"/>
              </a:ext>
            </a:extLst>
          </p:cNvPr>
          <p:cNvSpPr txBox="1"/>
          <p:nvPr/>
        </p:nvSpPr>
        <p:spPr>
          <a:xfrm>
            <a:off x="5629013" y="903287"/>
            <a:ext cx="4362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Konstruktoraufrufe</a:t>
            </a:r>
            <a:r>
              <a:rPr lang="de-DE" dirty="0"/>
              <a:t>. Wir erzeugen uns hier 2 neue Objekte. Das „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new</a:t>
            </a:r>
            <a:r>
              <a:rPr lang="de-DE" dirty="0"/>
              <a:t>“ Keyword ist wichtig, ohne funktioniert das nicht</a:t>
            </a:r>
          </a:p>
        </p:txBody>
      </p:sp>
    </p:spTree>
    <p:extLst>
      <p:ext uri="{BB962C8B-B14F-4D97-AF65-F5344CB8AC3E}">
        <p14:creationId xmlns:p14="http://schemas.microsoft.com/office/powerpoint/2010/main" val="3409401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3.0.5724"/>
  <p:tag name="SLIDO_PRESENTATION_ID" val="7d3f39d4-d87c-43f7-9f8d-964ff4bf0838"/>
  <p:tag name="SLIDO_EVENT_UUID" val="49a2d1d3-96b0-47ca-8fcb-55d24da0bf9b"/>
  <p:tag name="SLIDO_EVENT_SECTION_UUID" val="5ff30c6b-ddf3-4cb2-8b03-7e20114dbab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6491</Words>
  <Application>Microsoft Office PowerPoint</Application>
  <PresentationFormat>Breitbild</PresentationFormat>
  <Paragraphs>1260</Paragraphs>
  <Slides>125</Slides>
  <Notes>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125</vt:i4>
      </vt:variant>
    </vt:vector>
  </HeadingPairs>
  <TitlesOfParts>
    <vt:vector size="131" baseType="lpstr">
      <vt:lpstr>Aptos</vt:lpstr>
      <vt:lpstr>Arial</vt:lpstr>
      <vt:lpstr>Calibri</vt:lpstr>
      <vt:lpstr>JetBrains Mono</vt:lpstr>
      <vt:lpstr>Tw Cen MT</vt:lpstr>
      <vt:lpstr>Schaltkreis</vt:lpstr>
      <vt:lpstr>Java Grundkurs 2024</vt:lpstr>
      <vt:lpstr>Agenda</vt:lpstr>
      <vt:lpstr>Zu mir</vt:lpstr>
      <vt:lpstr>Zu mir</vt:lpstr>
      <vt:lpstr>Zur fsi winf/iis</vt:lpstr>
      <vt:lpstr>Zur fsi winf/iis</vt:lpstr>
      <vt:lpstr>Gewinnspiel</vt:lpstr>
      <vt:lpstr>PowerPoint-Präsentation</vt:lpstr>
      <vt:lpstr>Agenda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Agenda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Objekt Orientierung</vt:lpstr>
      <vt:lpstr>Agenda</vt:lpstr>
      <vt:lpstr>Rekursion</vt:lpstr>
      <vt:lpstr>Rekursion</vt:lpstr>
      <vt:lpstr>Rekursion</vt:lpstr>
      <vt:lpstr>Rekursion</vt:lpstr>
      <vt:lpstr>Rekursion</vt:lpstr>
      <vt:lpstr>Rekursion</vt:lpstr>
      <vt:lpstr>Rekursion</vt:lpstr>
      <vt:lpstr>Rekursion</vt:lpstr>
      <vt:lpstr>Rekursion</vt:lpstr>
      <vt:lpstr>Rekursion</vt:lpstr>
      <vt:lpstr>Vielen Dank für eure Teilnahme und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Grundkurs</dc:title>
  <dc:creator>Jokiel, Rene</dc:creator>
  <cp:lastModifiedBy>Jokiel, Rene</cp:lastModifiedBy>
  <cp:revision>54</cp:revision>
  <dcterms:created xsi:type="dcterms:W3CDTF">2023-10-06T19:31:40Z</dcterms:created>
  <dcterms:modified xsi:type="dcterms:W3CDTF">2024-10-24T16:04:33Z</dcterms:modified>
</cp:coreProperties>
</file>